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7" r:id="rId1"/>
    <p:sldMasterId id="2147483758" r:id="rId2"/>
  </p:sldMasterIdLst>
  <p:notesMasterIdLst>
    <p:notesMasterId r:id="rId24"/>
  </p:notesMasterIdLst>
  <p:sldIdLst>
    <p:sldId id="257" r:id="rId3"/>
    <p:sldId id="261" r:id="rId4"/>
    <p:sldId id="291" r:id="rId5"/>
    <p:sldId id="295" r:id="rId6"/>
    <p:sldId id="263" r:id="rId7"/>
    <p:sldId id="296" r:id="rId8"/>
    <p:sldId id="297" r:id="rId9"/>
    <p:sldId id="298" r:id="rId10"/>
    <p:sldId id="292" r:id="rId11"/>
    <p:sldId id="299" r:id="rId12"/>
    <p:sldId id="300" r:id="rId13"/>
    <p:sldId id="301" r:id="rId14"/>
    <p:sldId id="302" r:id="rId15"/>
    <p:sldId id="303" r:id="rId16"/>
    <p:sldId id="306" r:id="rId17"/>
    <p:sldId id="294" r:id="rId18"/>
    <p:sldId id="308" r:id="rId19"/>
    <p:sldId id="307" r:id="rId20"/>
    <p:sldId id="305" r:id="rId21"/>
    <p:sldId id="309" r:id="rId22"/>
    <p:sldId id="290" r:id="rId23"/>
  </p:sldIdLst>
  <p:sldSz cx="9144000" cy="5143500" type="screen16x9"/>
  <p:notesSz cx="6858000" cy="9144000"/>
  <p:embeddedFontLst>
    <p:embeddedFont>
      <p:font typeface="Archivo Narrow" panose="02000000000000000000" pitchFamily="50"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Open Sans" panose="02010600030101010101" charset="0"/>
      <p:regular r:id="rId33"/>
      <p:bold r:id="rId34"/>
      <p:italic r:id="rId35"/>
      <p:boldItalic r:id="rId36"/>
    </p:embeddedFont>
    <p:embeddedFont>
      <p:font typeface="微软雅黑" panose="020B0503020204020204" pitchFamily="34" charset="-122"/>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0BB38F-8ABA-4C32-9CF1-BB2D903D36E4}">
  <a:tblStyle styleId="{8D0BB38F-8ABA-4C32-9CF1-BB2D903D36E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1FC"/>
          </a:solidFill>
        </a:fill>
      </a:tcStyle>
    </a:wholeTbl>
    <a:band1H>
      <a:tcTxStyle b="off" i="off"/>
      <a:tcStyle>
        <a:tcBdr/>
        <a:fill>
          <a:solidFill>
            <a:srgbClr val="CAE3F9"/>
          </a:solidFill>
        </a:fill>
      </a:tcStyle>
    </a:band1H>
    <a:band2H>
      <a:tcTxStyle b="off" i="off"/>
      <a:tcStyle>
        <a:tcBdr/>
      </a:tcStyle>
    </a:band2H>
    <a:band1V>
      <a:tcTxStyle b="off" i="off"/>
      <a:tcStyle>
        <a:tcBdr/>
        <a:fill>
          <a:solidFill>
            <a:srgbClr val="CAE3F9"/>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2075" autoAdjust="0"/>
  </p:normalViewPr>
  <p:slideViewPr>
    <p:cSldViewPr snapToGrid="0">
      <p:cViewPr varScale="1">
        <p:scale>
          <a:sx n="104" d="100"/>
          <a:sy n="104" d="100"/>
        </p:scale>
        <p:origin x="1114" y="82"/>
      </p:cViewPr>
      <p:guideLst>
        <p:guide orient="horz" pos="1620"/>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en Sans" panose="02010600030101010101" charset="0"/>
        <a:ea typeface="Open Sans" panose="02010600030101010101" charset="0"/>
        <a:cs typeface="Open Sans" panose="02010600030101010101"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6ad1bc6b20_2_5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55" name="Google Shape;655;g6ad1bc6b20_2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315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dirty="0">
                <a:latin typeface="Open Sans" panose="02010600030101010101" charset="0"/>
                <a:cs typeface="Open Sans" panose="02010600030101010101" charset="0"/>
              </a:rPr>
              <a:t>数据集是匿名的，包含了超过</a:t>
            </a:r>
            <a:r>
              <a:rPr lang="en-US" altLang="zh-CN" sz="1200" dirty="0">
                <a:latin typeface="Open Sans" panose="02010600030101010101" charset="0"/>
                <a:cs typeface="Open Sans" panose="02010600030101010101" charset="0"/>
              </a:rPr>
              <a:t>20</a:t>
            </a:r>
            <a:r>
              <a:rPr lang="zh-CN" altLang="en-US" sz="1200" dirty="0">
                <a:latin typeface="Open Sans" panose="02010600030101010101" charset="0"/>
                <a:cs typeface="Open Sans" panose="02010600030101010101" charset="0"/>
              </a:rPr>
              <a:t>万名</a:t>
            </a:r>
            <a:r>
              <a:rPr lang="en-US" altLang="zh-CN" sz="1200" dirty="0">
                <a:latin typeface="Open Sans" panose="02010600030101010101" charset="0"/>
                <a:cs typeface="Open Sans" panose="02010600030101010101" charset="0"/>
              </a:rPr>
              <a:t>Instacart</a:t>
            </a:r>
            <a:r>
              <a:rPr lang="zh-CN" altLang="en-US" sz="1200" dirty="0">
                <a:latin typeface="Open Sans" panose="02010600030101010101" charset="0"/>
                <a:cs typeface="Open Sans" panose="02010600030101010101" charset="0"/>
              </a:rPr>
              <a:t>用户的</a:t>
            </a:r>
            <a:r>
              <a:rPr lang="en-US" altLang="zh-CN" sz="1200" dirty="0">
                <a:latin typeface="Open Sans" panose="02010600030101010101" charset="0"/>
                <a:cs typeface="Open Sans" panose="02010600030101010101" charset="0"/>
              </a:rPr>
              <a:t>300</a:t>
            </a:r>
            <a:r>
              <a:rPr lang="zh-CN" altLang="en-US" sz="1200" dirty="0">
                <a:latin typeface="Open Sans" panose="02010600030101010101" charset="0"/>
                <a:cs typeface="Open Sans" panose="02010600030101010101" charset="0"/>
              </a:rPr>
              <a:t>多万份杂货订单样本。对于每个用户，提供</a:t>
            </a:r>
            <a:r>
              <a:rPr lang="en-US" altLang="zh-CN" sz="1200" dirty="0">
                <a:latin typeface="Open Sans" panose="02010600030101010101" charset="0"/>
                <a:cs typeface="Open Sans" panose="02010600030101010101" charset="0"/>
              </a:rPr>
              <a:t>4</a:t>
            </a:r>
            <a:r>
              <a:rPr lang="zh-CN" altLang="en-US" sz="1200" dirty="0">
                <a:latin typeface="Open Sans" panose="02010600030101010101" charset="0"/>
                <a:cs typeface="Open Sans" panose="02010600030101010101" charset="0"/>
              </a:rPr>
              <a:t>到</a:t>
            </a:r>
            <a:r>
              <a:rPr lang="en-US" altLang="zh-CN" sz="1200" dirty="0">
                <a:latin typeface="Open Sans" panose="02010600030101010101" charset="0"/>
                <a:cs typeface="Open Sans" panose="02010600030101010101" charset="0"/>
              </a:rPr>
              <a:t>100</a:t>
            </a:r>
            <a:r>
              <a:rPr lang="zh-CN" altLang="en-US" sz="1200" dirty="0">
                <a:latin typeface="Open Sans" panose="02010600030101010101" charset="0"/>
                <a:cs typeface="Open Sans" panose="02010600030101010101" charset="0"/>
              </a:rPr>
              <a:t>个他们的订单，以及每个订单中购买产品的顺序。</a:t>
            </a:r>
            <a:endParaRPr lang="en-US" sz="1200" dirty="0">
              <a:latin typeface="Open Sans" panose="02010600030101010101" charset="0"/>
              <a:ea typeface="Open Sans" panose="02010600030101010101" charset="0"/>
              <a:cs typeface="Open Sans" panose="02010600030101010101"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dirty="0">
              <a:latin typeface="Open Sans" panose="02010600030101010101" charset="0"/>
              <a:ea typeface="Open Sans" panose="02010600030101010101" charset="0"/>
              <a:cs typeface="Open Sans" panose="02010600030101010101"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dirty="0">
                <a:latin typeface="Open Sans" panose="02010600030101010101" charset="0"/>
                <a:ea typeface="Open Sans" panose="02010600030101010101" charset="0"/>
                <a:cs typeface="Open Sans" panose="02010600030101010101" charset="0"/>
              </a:rPr>
              <a:t>数据包含将近</a:t>
            </a:r>
            <a:r>
              <a:rPr lang="en-US" altLang="zh-CN" sz="1200" dirty="0">
                <a:latin typeface="Open Sans" panose="02010600030101010101" charset="0"/>
                <a:ea typeface="Open Sans" panose="02010600030101010101" charset="0"/>
                <a:cs typeface="Open Sans" panose="02010600030101010101" charset="0"/>
              </a:rPr>
              <a:t>5</a:t>
            </a:r>
            <a:r>
              <a:rPr lang="zh-CN" altLang="en-US" sz="1200" dirty="0">
                <a:latin typeface="Open Sans" panose="02010600030101010101" charset="0"/>
                <a:ea typeface="Open Sans" panose="02010600030101010101" charset="0"/>
                <a:cs typeface="Open Sans" panose="02010600030101010101" charset="0"/>
              </a:rPr>
              <a:t>万个不同的产品，分为</a:t>
            </a:r>
            <a:r>
              <a:rPr lang="en-US" altLang="zh-CN" sz="1200" dirty="0">
                <a:latin typeface="Open Sans" panose="02010600030101010101" charset="0"/>
                <a:ea typeface="Open Sans" panose="02010600030101010101" charset="0"/>
                <a:cs typeface="Open Sans" panose="02010600030101010101" charset="0"/>
              </a:rPr>
              <a:t>134</a:t>
            </a:r>
            <a:r>
              <a:rPr lang="zh-CN" altLang="en-US" sz="1200" dirty="0">
                <a:latin typeface="Open Sans" panose="02010600030101010101" charset="0"/>
                <a:ea typeface="Open Sans" panose="02010600030101010101" charset="0"/>
                <a:cs typeface="Open Sans" panose="02010600030101010101" charset="0"/>
              </a:rPr>
              <a:t>个品类</a:t>
            </a:r>
            <a:r>
              <a:rPr lang="en-US" altLang="zh-CN" sz="1200" dirty="0">
                <a:latin typeface="Open Sans" panose="02010600030101010101" charset="0"/>
                <a:ea typeface="Open Sans" panose="02010600030101010101" charset="0"/>
                <a:cs typeface="Open Sans" panose="02010600030101010101" charset="0"/>
              </a:rPr>
              <a:t>(aisle), 21</a:t>
            </a:r>
            <a:r>
              <a:rPr lang="zh-CN" altLang="en-US" sz="1200" dirty="0">
                <a:latin typeface="Open Sans" panose="02010600030101010101" charset="0"/>
                <a:ea typeface="Open Sans" panose="02010600030101010101" charset="0"/>
                <a:cs typeface="Open Sans" panose="02010600030101010101" charset="0"/>
              </a:rPr>
              <a:t>个部门</a:t>
            </a:r>
            <a:r>
              <a:rPr lang="en-US" altLang="zh-CN" sz="1200" dirty="0">
                <a:latin typeface="Open Sans" panose="02010600030101010101" charset="0"/>
                <a:ea typeface="Open Sans" panose="02010600030101010101" charset="0"/>
                <a:cs typeface="Open Sans" panose="02010600030101010101" charset="0"/>
              </a:rPr>
              <a:t>(department)</a:t>
            </a:r>
            <a:r>
              <a:rPr lang="zh-CN" altLang="en-US" sz="1200" dirty="0">
                <a:latin typeface="Open Sans" panose="02010600030101010101" charset="0"/>
                <a:ea typeface="Open Sans" panose="02010600030101010101" charset="0"/>
                <a:cs typeface="Open Sans" panose="02010600030101010101" charset="0"/>
              </a:rPr>
              <a:t>。</a:t>
            </a:r>
            <a:endParaRPr lang="en-US" altLang="zh-CN" sz="1200" dirty="0">
              <a:latin typeface="Open Sans" panose="02010600030101010101" charset="0"/>
              <a:ea typeface="Open Sans" panose="02010600030101010101" charset="0"/>
              <a:cs typeface="Open Sans" panose="02010600030101010101"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dirty="0">
              <a:latin typeface="Open Sans" panose="02010600030101010101" charset="0"/>
              <a:ea typeface="Open Sans" panose="02010600030101010101" charset="0"/>
              <a:cs typeface="Open Sans" panose="02010600030101010101"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dirty="0">
                <a:latin typeface="Open Sans" panose="02010600030101010101" charset="0"/>
                <a:ea typeface="Open Sans" panose="02010600030101010101" charset="0"/>
                <a:cs typeface="Open Sans" panose="02010600030101010101" charset="0"/>
              </a:rPr>
              <a:t>数据</a:t>
            </a:r>
            <a:r>
              <a:rPr lang="en-US" altLang="zh-CN" sz="1200" dirty="0">
                <a:latin typeface="Open Sans" panose="02010600030101010101" charset="0"/>
                <a:ea typeface="Open Sans" panose="02010600030101010101" charset="0"/>
                <a:cs typeface="Open Sans" panose="02010600030101010101" charset="0"/>
              </a:rPr>
              <a:t>demo</a:t>
            </a:r>
            <a:r>
              <a:rPr lang="zh-CN" altLang="en-US" sz="1200" dirty="0">
                <a:latin typeface="Open Sans" panose="02010600030101010101" charset="0"/>
                <a:ea typeface="Open Sans" panose="02010600030101010101" charset="0"/>
                <a:cs typeface="Open Sans" panose="02010600030101010101" charset="0"/>
              </a:rPr>
              <a:t>，不包含 订单时间 产品单价 购买数量，也就是说我们只知道此次订单中顾客购买了那几样商品，以及商品的平类（</a:t>
            </a:r>
            <a:r>
              <a:rPr lang="en-US" altLang="zh-CN" sz="1200" dirty="0">
                <a:latin typeface="Open Sans" panose="02010600030101010101" charset="0"/>
                <a:ea typeface="Open Sans" panose="02010600030101010101" charset="0"/>
                <a:cs typeface="Open Sans" panose="02010600030101010101" charset="0"/>
              </a:rPr>
              <a:t>aisle</a:t>
            </a:r>
            <a:r>
              <a:rPr lang="zh-CN" altLang="en-US" sz="1200" dirty="0">
                <a:latin typeface="Open Sans" panose="02010600030101010101" charset="0"/>
                <a:ea typeface="Open Sans" panose="02010600030101010101" charset="0"/>
                <a:cs typeface="Open Sans" panose="02010600030101010101" charset="0"/>
              </a:rPr>
              <a:t>）</a:t>
            </a: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8175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indent="0">
              <a:buNone/>
            </a:pPr>
            <a:r>
              <a:rPr lang="en-US" sz="1100" b="0" i="0" u="none" strike="noStrike" cap="none" dirty="0">
                <a:solidFill>
                  <a:srgbClr val="000000"/>
                </a:solidFill>
                <a:effectLst/>
                <a:sym typeface="Arial"/>
              </a:rPr>
              <a:t>How many unique products are offered in each department/aisle?</a:t>
            </a:r>
          </a:p>
          <a:p>
            <a:pPr marL="158750" indent="0">
              <a:buNone/>
            </a:pPr>
            <a:r>
              <a:rPr lang="en-US" sz="1100" b="0" i="0" u="none" strike="noStrike" cap="none" dirty="0">
                <a:solidFill>
                  <a:srgbClr val="000000"/>
                </a:solidFill>
                <a:effectLst/>
                <a:sym typeface="Arial"/>
              </a:rPr>
              <a:t>The size of the boxes shows the number of products in each category.</a:t>
            </a: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608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indent="0">
              <a:buNone/>
            </a:pPr>
            <a:r>
              <a:rPr lang="en-US" sz="1100" b="0" i="0" u="none" strike="noStrike" cap="none" dirty="0">
                <a:solidFill>
                  <a:srgbClr val="000000"/>
                </a:solidFill>
                <a:effectLst/>
                <a:sym typeface="Arial"/>
              </a:rPr>
              <a:t>How often are products from the department/aisle sold?</a:t>
            </a:r>
          </a:p>
          <a:p>
            <a:pPr marL="158750" indent="0">
              <a:buNone/>
            </a:pPr>
            <a:r>
              <a:rPr lang="en-US" sz="1100" b="0" i="0" u="none" strike="noStrike" cap="none" dirty="0">
                <a:solidFill>
                  <a:srgbClr val="000000"/>
                </a:solidFill>
                <a:effectLst/>
                <a:sym typeface="Arial"/>
              </a:rPr>
              <a:t>The size of the boxes shows the number of sales.</a:t>
            </a: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653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可以看到支持度最高的</a:t>
            </a:r>
            <a:r>
              <a:rPr lang="en-US" altLang="zh-CN" sz="1200" b="0" i="0" u="none" strike="noStrike" cap="none" dirty="0">
                <a:solidFill>
                  <a:schemeClr val="dk1"/>
                </a:solidFill>
                <a:latin typeface="Calibri"/>
                <a:ea typeface="Calibri"/>
                <a:cs typeface="Calibri"/>
                <a:sym typeface="Calibri"/>
              </a:rPr>
              <a:t>5</a:t>
            </a:r>
            <a:r>
              <a:rPr lang="zh-CN" altLang="en-US" sz="1200" b="0" i="0" u="none" strike="noStrike" cap="none" dirty="0">
                <a:solidFill>
                  <a:schemeClr val="dk1"/>
                </a:solidFill>
                <a:latin typeface="Calibri"/>
                <a:ea typeface="Calibri"/>
                <a:cs typeface="Calibri"/>
                <a:sym typeface="Calibri"/>
              </a:rPr>
              <a:t>个频繁项集都是蔬菜，水果，这是由超市的特点决定的，或者说显示出了超市的业务</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比如第一组，百分之</a:t>
            </a:r>
            <a:r>
              <a:rPr lang="en-US" altLang="zh-CN" sz="1200" b="0" i="0" u="none" strike="noStrike" cap="none" dirty="0">
                <a:solidFill>
                  <a:schemeClr val="dk1"/>
                </a:solidFill>
                <a:latin typeface="Calibri"/>
                <a:ea typeface="Calibri"/>
                <a:cs typeface="Calibri"/>
                <a:sym typeface="Calibri"/>
              </a:rPr>
              <a:t>21.8</a:t>
            </a:r>
            <a:r>
              <a:rPr lang="zh-CN" altLang="en-US" sz="1200" b="0" i="0" u="none" strike="noStrike" cap="none" dirty="0">
                <a:solidFill>
                  <a:schemeClr val="dk1"/>
                </a:solidFill>
                <a:latin typeface="Calibri"/>
                <a:ea typeface="Calibri"/>
                <a:cs typeface="Calibri"/>
                <a:sym typeface="Calibri"/>
              </a:rPr>
              <a:t>的订单都会同时包含</a:t>
            </a:r>
            <a:r>
              <a:rPr lang="en-US" sz="1100" b="1" i="0" u="none" strike="noStrike" cap="none" dirty="0">
                <a:solidFill>
                  <a:srgbClr val="000000"/>
                </a:solidFill>
                <a:effectLst/>
                <a:latin typeface="Open Sans" panose="02010600030101010101" charset="0"/>
                <a:ea typeface="Open Sans" panose="02010600030101010101" charset="0"/>
                <a:cs typeface="Open Sans" panose="02010600030101010101" charset="0"/>
                <a:sym typeface="Arial"/>
              </a:rPr>
              <a:t>fresh fruits (Best Seller)</a:t>
            </a:r>
            <a:r>
              <a:rPr lang="en-US" sz="1100" b="0" i="0" u="none" strike="noStrike" cap="none" dirty="0">
                <a:solidFill>
                  <a:srgbClr val="000000"/>
                </a:solidFill>
                <a:effectLst/>
                <a:latin typeface="Open Sans" panose="02010600030101010101" charset="0"/>
                <a:ea typeface="Open Sans" panose="02010600030101010101" charset="0"/>
                <a:cs typeface="Open Sans" panose="02010600030101010101" charset="0"/>
                <a:sym typeface="Arial"/>
              </a:rPr>
              <a:t>  </a:t>
            </a:r>
            <a:r>
              <a:rPr lang="zh-CN" altLang="en-US" sz="1100" b="0" i="0" u="none" strike="noStrike" cap="none" dirty="0">
                <a:solidFill>
                  <a:srgbClr val="000000"/>
                </a:solidFill>
                <a:effectLst/>
                <a:latin typeface="Open Sans" panose="02010600030101010101" charset="0"/>
                <a:ea typeface="Open Sans" panose="02010600030101010101" charset="0"/>
                <a:cs typeface="Open Sans" panose="02010600030101010101" charset="0"/>
                <a:sym typeface="Arial"/>
              </a:rPr>
              <a:t>和 </a:t>
            </a:r>
            <a:r>
              <a:rPr lang="en-US" sz="1100" b="1" i="0" u="none" strike="noStrike" cap="none" dirty="0">
                <a:solidFill>
                  <a:srgbClr val="000000"/>
                </a:solidFill>
                <a:effectLst/>
                <a:latin typeface="Open Sans" panose="02010600030101010101" charset="0"/>
                <a:ea typeface="Open Sans" panose="02010600030101010101" charset="0"/>
                <a:cs typeface="Open Sans" panose="02010600030101010101" charset="0"/>
                <a:sym typeface="Arial"/>
              </a:rPr>
              <a:t>fresh vegetables (Best Seller)</a:t>
            </a:r>
            <a:endParaRPr lang="en-US" sz="1100" b="0" i="0" u="none" strike="noStrike" cap="none" dirty="0">
              <a:solidFill>
                <a:srgbClr val="000000"/>
              </a:solidFill>
              <a:effectLst/>
              <a:latin typeface="Open Sans" panose="02010600030101010101" charset="0"/>
              <a:ea typeface="Open Sans" panose="02010600030101010101" charset="0"/>
              <a:cs typeface="Open Sans" panose="02010600030101010101" charset="0"/>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1757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刚才讲到新鲜水果是</a:t>
            </a:r>
            <a:r>
              <a:rPr lang="en-US" sz="1200" dirty="0"/>
              <a:t>Instacart</a:t>
            </a:r>
            <a:r>
              <a:rPr lang="zh-CN" altLang="en-US" sz="1200" dirty="0"/>
              <a:t>中最受欢迎的品类之一， 我们将新鲜水果的畅销品作为“先购买的物品”，看看它与其他商品的关联</a:t>
            </a:r>
            <a:endParaRPr lang="en-US" altLang="zh-CN" sz="1200" dirty="0"/>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通过设置最小支持度为</a:t>
            </a:r>
            <a:r>
              <a:rPr lang="en-US" altLang="zh-CN" sz="1200" b="0" i="0" u="none" strike="noStrike" cap="none" dirty="0">
                <a:solidFill>
                  <a:schemeClr val="dk1"/>
                </a:solidFill>
                <a:latin typeface="Calibri"/>
                <a:ea typeface="Calibri"/>
                <a:cs typeface="Calibri"/>
                <a:sym typeface="Calibri"/>
              </a:rPr>
              <a:t>0.05</a:t>
            </a:r>
            <a:r>
              <a:rPr lang="zh-CN" altLang="en-US" sz="1200" b="0" i="0" u="none" strike="noStrike" cap="none" dirty="0">
                <a:solidFill>
                  <a:schemeClr val="dk1"/>
                </a:solidFill>
                <a:latin typeface="Calibri"/>
                <a:ea typeface="Calibri"/>
                <a:cs typeface="Calibri"/>
                <a:sym typeface="Calibri"/>
              </a:rPr>
              <a:t>，最小提升度为</a:t>
            </a:r>
            <a:r>
              <a:rPr lang="en-US" altLang="zh-CN" sz="1200" b="0" i="0" u="none" strike="noStrike" cap="none" dirty="0">
                <a:solidFill>
                  <a:schemeClr val="dk1"/>
                </a:solidFill>
                <a:latin typeface="Calibri"/>
                <a:ea typeface="Calibri"/>
                <a:cs typeface="Calibri"/>
                <a:sym typeface="Calibri"/>
              </a:rPr>
              <a:t>1</a:t>
            </a:r>
            <a:r>
              <a:rPr lang="zh-CN" altLang="en-US" sz="1200" b="0" i="0" u="none" strike="noStrike" cap="none" dirty="0">
                <a:solidFill>
                  <a:schemeClr val="dk1"/>
                </a:solidFill>
                <a:latin typeface="Calibri"/>
                <a:ea typeface="Calibri"/>
                <a:cs typeface="Calibri"/>
                <a:sym typeface="Calibri"/>
              </a:rPr>
              <a:t>， 再筛选“后买物品”为单个物品，我们可以得到如下的表</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表格是按提升度降序排列</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先来看前两行</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购买包装果蔬的概率是</a:t>
            </a:r>
            <a:r>
              <a:rPr lang="en-US" altLang="zh-CN" sz="1200" b="0" i="0" u="none" strike="noStrike" cap="none" dirty="0">
                <a:solidFill>
                  <a:schemeClr val="dk1"/>
                </a:solidFill>
                <a:latin typeface="Calibri"/>
                <a:ea typeface="Calibri"/>
                <a:cs typeface="Calibri"/>
                <a:sym typeface="Calibri"/>
              </a:rPr>
              <a:t>29.5%(consequent support)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购买</a:t>
            </a:r>
            <a:r>
              <a:rPr lang="en-US" altLang="zh-CN" sz="1200" b="0" i="0" u="none" strike="noStrike" cap="none" dirty="0">
                <a:solidFill>
                  <a:schemeClr val="dk1"/>
                </a:solidFill>
                <a:latin typeface="Calibri"/>
                <a:ea typeface="Calibri"/>
                <a:cs typeface="Calibri"/>
                <a:sym typeface="Calibri"/>
              </a:rPr>
              <a:t>fresh fruits</a:t>
            </a:r>
            <a:r>
              <a:rPr lang="zh-CN" altLang="en-US" sz="1200" b="0" i="0" u="none" strike="noStrike" cap="none" dirty="0">
                <a:solidFill>
                  <a:schemeClr val="dk1"/>
                </a:solidFill>
                <a:latin typeface="Calibri"/>
                <a:ea typeface="Calibri"/>
                <a:cs typeface="Calibri"/>
                <a:sym typeface="Calibri"/>
              </a:rPr>
              <a:t>时，购买包装果蔬的概率是</a:t>
            </a:r>
            <a:r>
              <a:rPr lang="en-US" altLang="zh-CN" sz="1200" b="0" i="0" u="none" strike="noStrike" cap="none" dirty="0">
                <a:solidFill>
                  <a:schemeClr val="dk1"/>
                </a:solidFill>
                <a:latin typeface="Calibri"/>
                <a:ea typeface="Calibri"/>
                <a:cs typeface="Calibri"/>
                <a:sym typeface="Calibri"/>
              </a:rPr>
              <a:t>42.5%(confidence)</a:t>
            </a:r>
            <a:r>
              <a:rPr lang="zh-CN" altLang="en-US" sz="1200" b="0" i="0" u="none" strike="noStrike" cap="none" dirty="0">
                <a:solidFill>
                  <a:schemeClr val="dk1"/>
                </a:solidFill>
                <a:latin typeface="Calibri"/>
                <a:ea typeface="Calibri"/>
                <a:cs typeface="Calibri"/>
                <a:sym typeface="Calibri"/>
              </a:rPr>
              <a:t>， 提升到了</a:t>
            </a:r>
            <a:r>
              <a:rPr lang="en-US" altLang="zh-CN" sz="1200" b="0" i="0" u="none" strike="noStrike" cap="none" dirty="0">
                <a:solidFill>
                  <a:schemeClr val="dk1"/>
                </a:solidFill>
                <a:latin typeface="Calibri"/>
                <a:ea typeface="Calibri"/>
                <a:cs typeface="Calibri"/>
                <a:sym typeface="Calibri"/>
              </a:rPr>
              <a:t>1.444</a:t>
            </a:r>
            <a:r>
              <a:rPr lang="zh-CN" altLang="en-US" sz="1200" b="0" i="0" u="none" strike="noStrike" cap="none" dirty="0">
                <a:solidFill>
                  <a:schemeClr val="dk1"/>
                </a:solidFill>
                <a:latin typeface="Calibri"/>
                <a:ea typeface="Calibri"/>
                <a:cs typeface="Calibri"/>
                <a:sym typeface="Calibri"/>
              </a:rPr>
              <a:t>倍（</a:t>
            </a:r>
            <a:r>
              <a:rPr lang="en-US" altLang="zh-CN" sz="1200" b="0" i="0" u="none" strike="noStrike" cap="none" dirty="0">
                <a:solidFill>
                  <a:schemeClr val="dk1"/>
                </a:solidFill>
                <a:latin typeface="Calibri"/>
                <a:ea typeface="Calibri"/>
                <a:cs typeface="Calibri"/>
                <a:sym typeface="Calibri"/>
              </a:rPr>
              <a:t>lift)</a:t>
            </a: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第二行中，</a:t>
            </a:r>
            <a:r>
              <a:rPr lang="en-US" altLang="zh-CN" sz="1200" b="0" i="0" u="none" strike="noStrike" cap="none" dirty="0">
                <a:solidFill>
                  <a:schemeClr val="dk1"/>
                </a:solidFill>
                <a:latin typeface="Calibri"/>
                <a:ea typeface="Calibri"/>
                <a:cs typeface="Calibri"/>
                <a:sym typeface="Calibri"/>
              </a:rPr>
              <a:t>fresh fruits</a:t>
            </a:r>
            <a:r>
              <a:rPr lang="zh-CN" altLang="en-US" sz="1200" b="0" i="0" u="none" strike="noStrike" cap="none" dirty="0">
                <a:solidFill>
                  <a:schemeClr val="dk1"/>
                </a:solidFill>
                <a:latin typeface="Calibri"/>
                <a:ea typeface="Calibri"/>
                <a:cs typeface="Calibri"/>
                <a:sym typeface="Calibri"/>
              </a:rPr>
              <a:t>对</a:t>
            </a:r>
            <a:r>
              <a:rPr lang="en-US" altLang="zh-CN" sz="1200" b="0" i="0" u="none" strike="noStrike" cap="none" dirty="0">
                <a:solidFill>
                  <a:schemeClr val="dk1"/>
                </a:solidFill>
                <a:latin typeface="Calibri"/>
                <a:ea typeface="Calibri"/>
                <a:cs typeface="Calibri"/>
                <a:sym typeface="Calibri"/>
              </a:rPr>
              <a:t>frozen produce</a:t>
            </a:r>
            <a:r>
              <a:rPr lang="zh-CN" altLang="en-US" sz="1200" b="0" i="0" u="none" strike="noStrike" cap="none" dirty="0">
                <a:solidFill>
                  <a:schemeClr val="dk1"/>
                </a:solidFill>
                <a:latin typeface="Calibri"/>
                <a:ea typeface="Calibri"/>
                <a:cs typeface="Calibri"/>
                <a:sym typeface="Calibri"/>
              </a:rPr>
              <a:t>的</a:t>
            </a:r>
            <a:r>
              <a:rPr lang="en-US" altLang="zh-CN" sz="1200" b="0" i="0" u="none" strike="noStrike" cap="none" dirty="0">
                <a:solidFill>
                  <a:schemeClr val="dk1"/>
                </a:solidFill>
                <a:latin typeface="Calibri"/>
                <a:ea typeface="Calibri"/>
                <a:cs typeface="Calibri"/>
                <a:sym typeface="Calibri"/>
              </a:rPr>
              <a:t>lift</a:t>
            </a:r>
            <a:r>
              <a:rPr lang="zh-CN" altLang="en-US" sz="1200" b="0" i="0" u="none" strike="noStrike" cap="none" dirty="0">
                <a:solidFill>
                  <a:schemeClr val="dk1"/>
                </a:solidFill>
                <a:latin typeface="Calibri"/>
                <a:ea typeface="Calibri"/>
                <a:cs typeface="Calibri"/>
                <a:sym typeface="Calibri"/>
              </a:rPr>
              <a:t>同样是</a:t>
            </a:r>
            <a:r>
              <a:rPr lang="en-US" altLang="zh-CN" sz="1200" b="0" i="0" u="none" strike="noStrike" cap="none" dirty="0">
                <a:solidFill>
                  <a:schemeClr val="dk1"/>
                </a:solidFill>
                <a:latin typeface="Calibri"/>
                <a:ea typeface="Calibri"/>
                <a:cs typeface="Calibri"/>
                <a:sym typeface="Calibri"/>
              </a:rPr>
              <a:t>1.444</a:t>
            </a:r>
            <a:r>
              <a:rPr lang="zh-CN" altLang="en-US" sz="1200" b="0" i="0" u="none" strike="noStrike" cap="none" dirty="0">
                <a:solidFill>
                  <a:schemeClr val="dk1"/>
                </a:solidFill>
                <a:latin typeface="Calibri"/>
                <a:ea typeface="Calibri"/>
                <a:cs typeface="Calibri"/>
                <a:sym typeface="Calibri"/>
              </a:rPr>
              <a:t>，但置信度和支持度都相对较小，说明其市场规模较小。</a:t>
            </a:r>
            <a:r>
              <a:rPr lang="zh-CN" altLang="en-US" sz="1200" b="0" i="0" u="none" strike="noStrike" cap="none" dirty="0">
                <a:solidFill>
                  <a:srgbClr val="000000"/>
                </a:solidFill>
                <a:effectLst/>
                <a:ea typeface="Arial"/>
                <a:sym typeface="Arial"/>
              </a:rPr>
              <a:t>市场经营必须同时考虑市场规模大小及精准程度大小的两个维度。如果该规则真的很精准，但其受众客户就只有几百个，对于销售额而言，一点都没有影响。而另外一条规则虽然提升度不是很高，但其受众客户涉及了几万人，对该部分客户进行营销，能够有效地扩大规模，大幅提高销售额。所以后期的营销规则选取也必须要切合实际的商业应用。</a:t>
            </a: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8703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6ad1bc6b20_2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89" name="Google Shape;689;g6ad1bc6b20_2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015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altLang="zh-CN" sz="1100" b="0" i="0" u="none" strike="noStrike" cap="none" dirty="0">
                <a:solidFill>
                  <a:srgbClr val="000000"/>
                </a:solidFill>
                <a:effectLst/>
                <a:sym typeface="Arial"/>
              </a:rPr>
              <a:t>1.  </a:t>
            </a:r>
            <a:r>
              <a:rPr lang="zh-CN" altLang="en-US" sz="1100" b="1" i="0" u="none" strike="noStrike" cap="none" dirty="0">
                <a:solidFill>
                  <a:srgbClr val="000000"/>
                </a:solidFill>
                <a:effectLst/>
                <a:ea typeface="Arial"/>
                <a:sym typeface="Arial"/>
              </a:rPr>
              <a:t>通过关联规则，推出相应的促销礼包或优惠组合套装，快速帮助提高销售额。</a:t>
            </a:r>
            <a:r>
              <a:rPr lang="zh-CN" altLang="en-US" sz="1100" b="0" i="0" u="none" strike="noStrike" cap="none" dirty="0">
                <a:solidFill>
                  <a:srgbClr val="000000"/>
                </a:solidFill>
                <a:effectLst/>
                <a:ea typeface="Arial"/>
                <a:sym typeface="Arial"/>
              </a:rPr>
              <a:t>飘柔洗发水</a:t>
            </a:r>
            <a:r>
              <a:rPr lang="en-US" altLang="zh-CN" sz="1100" b="0" i="0" u="none" strike="noStrike" cap="none" dirty="0">
                <a:solidFill>
                  <a:srgbClr val="000000"/>
                </a:solidFill>
                <a:effectLst/>
                <a:sym typeface="Arial"/>
              </a:rPr>
              <a:t>+</a:t>
            </a:r>
            <a:r>
              <a:rPr lang="zh-CN" altLang="en-US" sz="1100" b="0" i="0" u="none" strike="noStrike" cap="none" dirty="0">
                <a:solidFill>
                  <a:srgbClr val="000000"/>
                </a:solidFill>
                <a:effectLst/>
                <a:ea typeface="Arial"/>
                <a:sym typeface="Arial"/>
              </a:rPr>
              <a:t>玉兰油沐浴露、海飞丝洗发水</a:t>
            </a:r>
            <a:r>
              <a:rPr lang="en-US" altLang="zh-CN" sz="1100" b="0" i="0" u="none" strike="noStrike" cap="none" dirty="0">
                <a:solidFill>
                  <a:srgbClr val="000000"/>
                </a:solidFill>
                <a:effectLst/>
                <a:sym typeface="Arial"/>
              </a:rPr>
              <a:t>+</a:t>
            </a:r>
            <a:r>
              <a:rPr lang="zh-CN" altLang="en-US" sz="1100" b="0" i="0" u="none" strike="noStrike" cap="none" dirty="0">
                <a:solidFill>
                  <a:srgbClr val="000000"/>
                </a:solidFill>
                <a:effectLst/>
                <a:ea typeface="Arial"/>
                <a:sym typeface="Arial"/>
              </a:rPr>
              <a:t>舒肤佳沐浴露等促销礼包；还比如全家里面推出的牛奶</a:t>
            </a:r>
            <a:r>
              <a:rPr lang="en-US" altLang="zh-CN" sz="1100" b="0" i="0" u="none" strike="noStrike" cap="none" dirty="0">
                <a:solidFill>
                  <a:srgbClr val="000000"/>
                </a:solidFill>
                <a:effectLst/>
                <a:sym typeface="Arial"/>
              </a:rPr>
              <a:t>+</a:t>
            </a:r>
            <a:r>
              <a:rPr lang="zh-CN" altLang="en-US" sz="1100" b="0" i="0" u="none" strike="noStrike" cap="none" dirty="0">
                <a:solidFill>
                  <a:srgbClr val="000000"/>
                </a:solidFill>
                <a:effectLst/>
                <a:ea typeface="Arial"/>
                <a:sym typeface="Arial"/>
              </a:rPr>
              <a:t>面包、豆奶</a:t>
            </a:r>
            <a:r>
              <a:rPr lang="en-US" altLang="zh-CN" sz="1100" b="0" i="0" u="none" strike="noStrike" cap="none" dirty="0">
                <a:solidFill>
                  <a:srgbClr val="000000"/>
                </a:solidFill>
                <a:effectLst/>
                <a:sym typeface="Arial"/>
              </a:rPr>
              <a:t>+</a:t>
            </a:r>
            <a:r>
              <a:rPr lang="zh-CN" altLang="en-US" sz="1100" b="0" i="0" u="none" strike="noStrike" cap="none" dirty="0">
                <a:solidFill>
                  <a:srgbClr val="000000"/>
                </a:solidFill>
                <a:effectLst/>
                <a:ea typeface="Arial"/>
                <a:sym typeface="Arial"/>
              </a:rPr>
              <a:t>面包的早餐组合。</a:t>
            </a:r>
          </a:p>
          <a:p>
            <a:r>
              <a:rPr lang="en-US" altLang="zh-CN" sz="1100" b="0" i="0" u="none" strike="noStrike" cap="none" dirty="0">
                <a:solidFill>
                  <a:srgbClr val="000000"/>
                </a:solidFill>
                <a:effectLst/>
                <a:sym typeface="Arial"/>
              </a:rPr>
              <a:t>2.  </a:t>
            </a:r>
            <a:r>
              <a:rPr lang="zh-CN" altLang="en-US" sz="1100" b="1" i="0" u="none" strike="noStrike" cap="none" dirty="0">
                <a:solidFill>
                  <a:srgbClr val="000000"/>
                </a:solidFill>
                <a:effectLst/>
                <a:ea typeface="Arial"/>
                <a:sym typeface="Arial"/>
              </a:rPr>
              <a:t>零售超市或商场，可根据产品关联程度摆放商品，方便顾客购买更多其所需商品。</a:t>
            </a:r>
            <a:r>
              <a:rPr lang="zh-CN" altLang="en-US" sz="1100" b="0" i="0" u="none" strike="noStrike" cap="none" dirty="0">
                <a:solidFill>
                  <a:srgbClr val="000000"/>
                </a:solidFill>
                <a:effectLst/>
                <a:ea typeface="Arial"/>
                <a:sym typeface="Arial"/>
              </a:rPr>
              <a:t>最常见的就是超市里面购买肉和购买蔬菜水果等货架会摆放得很近，目前就是很多人会同时购买肉与蔬菜，产品的合理摆放也是提高销售的一个关键。</a:t>
            </a:r>
          </a:p>
          <a:p>
            <a:r>
              <a:rPr lang="en-US" altLang="zh-CN" sz="1100" b="0" i="0" u="none" strike="noStrike" cap="none" dirty="0">
                <a:solidFill>
                  <a:srgbClr val="000000"/>
                </a:solidFill>
                <a:effectLst/>
                <a:sym typeface="Arial"/>
              </a:rPr>
              <a:t>3.  </a:t>
            </a:r>
            <a:r>
              <a:rPr lang="zh-CN" altLang="en-US" sz="1100" b="1" i="0" u="none" strike="noStrike" cap="none" dirty="0">
                <a:solidFill>
                  <a:srgbClr val="000000"/>
                </a:solidFill>
                <a:effectLst/>
                <a:ea typeface="Arial"/>
                <a:sym typeface="Arial"/>
              </a:rPr>
              <a:t>进行相关产品推荐或者挑选相应的关联产品进行精准营销。</a:t>
            </a:r>
            <a:r>
              <a:rPr lang="zh-CN" altLang="en-US" sz="1100" b="0" i="0" u="none" strike="noStrike" cap="none" dirty="0">
                <a:solidFill>
                  <a:srgbClr val="000000"/>
                </a:solidFill>
                <a:effectLst/>
                <a:ea typeface="Arial"/>
                <a:sym typeface="Arial"/>
              </a:rPr>
              <a:t>最常见的是你在亚马逊或京东购买产品的时候，旁边会出现购买该商品的人，有百分之多少还会购买如下的产品，快速帮助顾客找到其共同爱好的产品。</a:t>
            </a:r>
            <a:endParaRPr lang="en-US" altLang="zh-CN" sz="1100" b="0" i="0" u="none" strike="noStrike" cap="none" dirty="0">
              <a:solidFill>
                <a:srgbClr val="000000"/>
              </a:solidFill>
              <a:effectLst/>
              <a:ea typeface="Arial"/>
              <a:sym typeface="Arial"/>
            </a:endParaRPr>
          </a:p>
          <a:p>
            <a:r>
              <a:rPr lang="en-US" altLang="zh-CN" sz="1100" b="0" i="0" u="none" strike="noStrike" cap="none" dirty="0">
                <a:solidFill>
                  <a:srgbClr val="000000"/>
                </a:solidFill>
                <a:effectLst/>
                <a:sym typeface="Arial"/>
              </a:rPr>
              <a:t>4.  </a:t>
            </a:r>
            <a:r>
              <a:rPr lang="zh-CN" altLang="en-US" sz="1100" b="1" i="0" u="none" strike="noStrike" cap="none" dirty="0">
                <a:solidFill>
                  <a:srgbClr val="000000"/>
                </a:solidFill>
                <a:effectLst/>
                <a:ea typeface="Arial"/>
                <a:sym typeface="Arial"/>
              </a:rPr>
              <a:t>寻找更多潜在的目标客户。</a:t>
            </a:r>
            <a:r>
              <a:rPr lang="zh-CN" altLang="en-US" sz="1100" b="0" i="0" u="none" strike="noStrike" cap="none" dirty="0">
                <a:solidFill>
                  <a:srgbClr val="000000"/>
                </a:solidFill>
                <a:effectLst/>
                <a:ea typeface="Arial"/>
                <a:sym typeface="Arial"/>
              </a:rPr>
              <a:t>例如：</a:t>
            </a:r>
            <a:r>
              <a:rPr lang="en-US" altLang="zh-CN" sz="1100" b="0" i="0" u="none" strike="noStrike" cap="none" dirty="0">
                <a:solidFill>
                  <a:srgbClr val="000000"/>
                </a:solidFill>
                <a:effectLst/>
                <a:sym typeface="Arial"/>
              </a:rPr>
              <a:t>100</a:t>
            </a:r>
            <a:r>
              <a:rPr lang="zh-CN" altLang="en-US" sz="1100" b="0" i="0" u="none" strike="noStrike" cap="none" dirty="0">
                <a:solidFill>
                  <a:srgbClr val="000000"/>
                </a:solidFill>
                <a:effectLst/>
                <a:ea typeface="Arial"/>
                <a:sym typeface="Arial"/>
              </a:rPr>
              <a:t>人里面，购买</a:t>
            </a:r>
            <a:r>
              <a:rPr lang="en-US" altLang="zh-CN" sz="1100" b="0" i="0" u="none" strike="noStrike" cap="none" dirty="0">
                <a:solidFill>
                  <a:srgbClr val="000000"/>
                </a:solidFill>
                <a:effectLst/>
                <a:sym typeface="Arial"/>
              </a:rPr>
              <a:t>A</a:t>
            </a:r>
            <a:r>
              <a:rPr lang="zh-CN" altLang="en-US" sz="1100" b="0" i="0" u="none" strike="noStrike" cap="none" dirty="0">
                <a:solidFill>
                  <a:srgbClr val="000000"/>
                </a:solidFill>
                <a:effectLst/>
                <a:ea typeface="Arial"/>
                <a:sym typeface="Arial"/>
              </a:rPr>
              <a:t>的有</a:t>
            </a:r>
            <a:r>
              <a:rPr lang="en-US" altLang="zh-CN" sz="1100" b="0" i="0" u="none" strike="noStrike" cap="none" dirty="0">
                <a:solidFill>
                  <a:srgbClr val="000000"/>
                </a:solidFill>
                <a:effectLst/>
                <a:sym typeface="Arial"/>
              </a:rPr>
              <a:t>60</a:t>
            </a:r>
            <a:r>
              <a:rPr lang="zh-CN" altLang="en-US" sz="1100" b="0" i="0" u="none" strike="noStrike" cap="none" dirty="0">
                <a:solidFill>
                  <a:srgbClr val="000000"/>
                </a:solidFill>
                <a:effectLst/>
                <a:ea typeface="Arial"/>
                <a:sym typeface="Arial"/>
              </a:rPr>
              <a:t>人，购买</a:t>
            </a:r>
            <a:r>
              <a:rPr lang="en-US" altLang="zh-CN" sz="1100" b="0" i="0" u="none" strike="noStrike" cap="none" dirty="0">
                <a:solidFill>
                  <a:srgbClr val="000000"/>
                </a:solidFill>
                <a:effectLst/>
                <a:sym typeface="Arial"/>
              </a:rPr>
              <a:t>B</a:t>
            </a:r>
            <a:r>
              <a:rPr lang="zh-CN" altLang="en-US" sz="1100" b="0" i="0" u="none" strike="noStrike" cap="none" dirty="0">
                <a:solidFill>
                  <a:srgbClr val="000000"/>
                </a:solidFill>
                <a:effectLst/>
                <a:ea typeface="Arial"/>
                <a:sym typeface="Arial"/>
              </a:rPr>
              <a:t>的有</a:t>
            </a:r>
            <a:r>
              <a:rPr lang="en-US" altLang="zh-CN" sz="1100" b="0" i="0" u="none" strike="noStrike" cap="none" dirty="0">
                <a:solidFill>
                  <a:srgbClr val="000000"/>
                </a:solidFill>
                <a:effectLst/>
                <a:sym typeface="Arial"/>
              </a:rPr>
              <a:t>40</a:t>
            </a:r>
            <a:r>
              <a:rPr lang="zh-CN" altLang="en-US" sz="1100" b="0" i="0" u="none" strike="noStrike" cap="none" dirty="0">
                <a:solidFill>
                  <a:srgbClr val="000000"/>
                </a:solidFill>
                <a:effectLst/>
                <a:ea typeface="Arial"/>
                <a:sym typeface="Arial"/>
              </a:rPr>
              <a:t>人，同时购买</a:t>
            </a:r>
            <a:r>
              <a:rPr lang="en-US" altLang="zh-CN" sz="1100" b="0" i="0" u="none" strike="noStrike" cap="none" dirty="0">
                <a:solidFill>
                  <a:srgbClr val="000000"/>
                </a:solidFill>
                <a:effectLst/>
                <a:sym typeface="Arial"/>
              </a:rPr>
              <a:t>A</a:t>
            </a:r>
            <a:r>
              <a:rPr lang="zh-CN" altLang="en-US" sz="1100" b="0" i="0" u="none" strike="noStrike" cap="none" dirty="0">
                <a:solidFill>
                  <a:srgbClr val="000000"/>
                </a:solidFill>
                <a:effectLst/>
                <a:ea typeface="Arial"/>
                <a:sym typeface="Arial"/>
              </a:rPr>
              <a:t>和</a:t>
            </a:r>
            <a:r>
              <a:rPr lang="en-US" altLang="zh-CN" sz="1100" b="0" i="0" u="none" strike="noStrike" cap="none" dirty="0">
                <a:solidFill>
                  <a:srgbClr val="000000"/>
                </a:solidFill>
                <a:effectLst/>
                <a:sym typeface="Arial"/>
              </a:rPr>
              <a:t>B</a:t>
            </a:r>
            <a:r>
              <a:rPr lang="zh-CN" altLang="en-US" sz="1100" b="0" i="0" u="none" strike="noStrike" cap="none" dirty="0">
                <a:solidFill>
                  <a:srgbClr val="000000"/>
                </a:solidFill>
                <a:effectLst/>
                <a:ea typeface="Arial"/>
                <a:sym typeface="Arial"/>
              </a:rPr>
              <a:t>的有</a:t>
            </a:r>
            <a:r>
              <a:rPr lang="en-US" altLang="zh-CN" sz="1100" b="0" i="0" u="none" strike="noStrike" cap="none" dirty="0">
                <a:solidFill>
                  <a:srgbClr val="000000"/>
                </a:solidFill>
                <a:effectLst/>
                <a:sym typeface="Arial"/>
              </a:rPr>
              <a:t>30</a:t>
            </a:r>
            <a:r>
              <a:rPr lang="zh-CN" altLang="en-US" sz="1100" b="0" i="0" u="none" strike="noStrike" cap="none" dirty="0">
                <a:solidFill>
                  <a:srgbClr val="000000"/>
                </a:solidFill>
                <a:effectLst/>
                <a:ea typeface="Arial"/>
                <a:sym typeface="Arial"/>
              </a:rPr>
              <a:t>人，说明</a:t>
            </a:r>
            <a:r>
              <a:rPr lang="en-US" altLang="zh-CN" sz="1100" b="0" i="0" u="none" strike="noStrike" cap="none" dirty="0">
                <a:solidFill>
                  <a:srgbClr val="000000"/>
                </a:solidFill>
                <a:effectLst/>
                <a:sym typeface="Arial"/>
              </a:rPr>
              <a:t>A</a:t>
            </a:r>
            <a:r>
              <a:rPr lang="zh-CN" altLang="en-US" sz="1100" b="0" i="0" u="none" strike="noStrike" cap="none" dirty="0">
                <a:solidFill>
                  <a:srgbClr val="000000"/>
                </a:solidFill>
                <a:effectLst/>
                <a:ea typeface="Arial"/>
                <a:sym typeface="Arial"/>
              </a:rPr>
              <a:t>里面有一半的顾客会购买</a:t>
            </a:r>
            <a:r>
              <a:rPr lang="en-US" altLang="zh-CN" sz="1100" b="0" i="0" u="none" strike="noStrike" cap="none" dirty="0">
                <a:solidFill>
                  <a:srgbClr val="000000"/>
                </a:solidFill>
                <a:effectLst/>
                <a:sym typeface="Arial"/>
              </a:rPr>
              <a:t>B</a:t>
            </a:r>
            <a:r>
              <a:rPr lang="zh-CN" altLang="en-US" sz="1100" b="0" i="0" u="none" strike="noStrike" cap="none" dirty="0">
                <a:solidFill>
                  <a:srgbClr val="000000"/>
                </a:solidFill>
                <a:effectLst/>
                <a:ea typeface="Arial"/>
                <a:sym typeface="Arial"/>
              </a:rPr>
              <a:t>，反推而言。如果推出类似</a:t>
            </a:r>
            <a:r>
              <a:rPr lang="en-US" altLang="zh-CN" sz="1100" b="0" i="0" u="none" strike="noStrike" cap="none" dirty="0">
                <a:solidFill>
                  <a:srgbClr val="000000"/>
                </a:solidFill>
                <a:effectLst/>
                <a:sym typeface="Arial"/>
              </a:rPr>
              <a:t>B</a:t>
            </a:r>
            <a:r>
              <a:rPr lang="zh-CN" altLang="en-US" sz="1100" b="0" i="0" u="none" strike="noStrike" cap="none" dirty="0">
                <a:solidFill>
                  <a:srgbClr val="000000"/>
                </a:solidFill>
                <a:effectLst/>
                <a:ea typeface="Arial"/>
                <a:sym typeface="Arial"/>
              </a:rPr>
              <a:t>的产品，除了向产品</a:t>
            </a:r>
            <a:r>
              <a:rPr lang="en-US" altLang="zh-CN" sz="1100" b="0" i="0" u="none" strike="noStrike" cap="none" dirty="0">
                <a:solidFill>
                  <a:srgbClr val="000000"/>
                </a:solidFill>
                <a:effectLst/>
                <a:sym typeface="Arial"/>
              </a:rPr>
              <a:t>B</a:t>
            </a:r>
            <a:r>
              <a:rPr lang="zh-CN" altLang="en-US" sz="1100" b="0" i="0" u="none" strike="noStrike" cap="none" dirty="0">
                <a:solidFill>
                  <a:srgbClr val="000000"/>
                </a:solidFill>
                <a:effectLst/>
                <a:ea typeface="Arial"/>
                <a:sym typeface="Arial"/>
              </a:rPr>
              <a:t>的用户推荐（因为新产品与</a:t>
            </a:r>
            <a:r>
              <a:rPr lang="en-US" altLang="zh-CN" sz="1100" b="0" i="0" u="none" strike="noStrike" cap="none" dirty="0">
                <a:solidFill>
                  <a:srgbClr val="000000"/>
                </a:solidFill>
                <a:effectLst/>
                <a:sym typeface="Arial"/>
              </a:rPr>
              <a:t>B</a:t>
            </a:r>
            <a:r>
              <a:rPr lang="zh-CN" altLang="en-US" sz="1100" b="0" i="0" u="none" strike="noStrike" cap="none" dirty="0">
                <a:solidFill>
                  <a:srgbClr val="000000"/>
                </a:solidFill>
                <a:effectLst/>
                <a:ea typeface="Arial"/>
                <a:sym typeface="Arial"/>
              </a:rPr>
              <a:t>的功能效果比较类似）之外，还可以向</a:t>
            </a:r>
            <a:r>
              <a:rPr lang="en-US" altLang="zh-CN" sz="1100" b="0" i="0" u="none" strike="noStrike" cap="none" dirty="0">
                <a:solidFill>
                  <a:srgbClr val="000000"/>
                </a:solidFill>
                <a:effectLst/>
                <a:sym typeface="Arial"/>
              </a:rPr>
              <a:t>A</a:t>
            </a:r>
            <a:r>
              <a:rPr lang="zh-CN" altLang="en-US" sz="1100" b="0" i="0" u="none" strike="noStrike" cap="none" dirty="0">
                <a:solidFill>
                  <a:srgbClr val="000000"/>
                </a:solidFill>
                <a:effectLst/>
                <a:ea typeface="Arial"/>
                <a:sym typeface="Arial"/>
              </a:rPr>
              <a:t>的客户进行推荐，这样就能最大限度地寻找更多的目标客户。</a:t>
            </a: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791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pPr>
            <a:r>
              <a:rPr lang="zh-CN" altLang="en-US" sz="1100" b="1" i="0" u="none" strike="noStrike" cap="none" dirty="0">
                <a:solidFill>
                  <a:srgbClr val="000000"/>
                </a:solidFill>
                <a:effectLst/>
                <a:ea typeface="Arial"/>
                <a:sym typeface="Arial"/>
              </a:rPr>
              <a:t>不能忽略产品规模</a:t>
            </a:r>
            <a:r>
              <a:rPr lang="zh-CN" altLang="en-US" sz="1100" b="0" i="0" u="none" strike="noStrike" cap="none" dirty="0">
                <a:solidFill>
                  <a:srgbClr val="000000"/>
                </a:solidFill>
                <a:effectLst/>
                <a:ea typeface="Arial"/>
                <a:sym typeface="Arial"/>
              </a:rPr>
              <a:t>。如果规则的提升度很高，但其相关的置信度很小，说明其市场规模很小。市场经营必须同时考虑市场规模大小及精准程度大小的两个维度。如果该规则真的很精准，但其受众客户就只有几百个，对于销售额而言，一点都没有影响。而另外一条规则虽然提升度不是很高，但其受众客户涉及了几万人，对该部分客户进行营销，能够有效地扩大规模，大幅提高销售额。所以后期的营销规则选取也必须要切合实际的商业应用。</a:t>
            </a:r>
            <a:endParaRPr lang="en-US" altLang="zh-CN" sz="1100" b="0" i="0" u="none" strike="noStrike" cap="none" dirty="0">
              <a:solidFill>
                <a:srgbClr val="000000"/>
              </a:solidFill>
              <a:effectLst/>
              <a:sym typeface="Arial"/>
            </a:endParaRPr>
          </a:p>
          <a:p>
            <a:pPr marL="171450" marR="0" lvl="0" indent="-171450" algn="l" rtl="0">
              <a:lnSpc>
                <a:spcPct val="100000"/>
              </a:lnSpc>
              <a:spcBef>
                <a:spcPts val="0"/>
              </a:spcBef>
              <a:spcAft>
                <a:spcPts val="0"/>
              </a:spcAft>
              <a:buClr>
                <a:srgbClr val="000000"/>
              </a:buClr>
              <a:buSzPts val="1400"/>
            </a:pPr>
            <a:r>
              <a:rPr lang="zh-CN" altLang="en-US" sz="1100" b="1" i="0" u="none" strike="noStrike" cap="none" dirty="0">
                <a:solidFill>
                  <a:srgbClr val="000000"/>
                </a:solidFill>
                <a:effectLst/>
                <a:ea typeface="Arial"/>
                <a:sym typeface="Arial"/>
              </a:rPr>
              <a:t>注意人为因素影响规则。</a:t>
            </a:r>
            <a:r>
              <a:rPr lang="zh-CN" altLang="en-US" sz="1100" b="0" i="0" u="none" strike="noStrike" cap="none" dirty="0">
                <a:solidFill>
                  <a:srgbClr val="000000"/>
                </a:solidFill>
                <a:effectLst/>
                <a:ea typeface="Arial"/>
                <a:sym typeface="Arial"/>
              </a:rPr>
              <a:t>有些挖掘师或分析师在做出关联分析后，看到了几条提升度及置信度都很高的规则，就兴奋不已地告诉客户：我觉得产品</a:t>
            </a:r>
            <a:r>
              <a:rPr lang="en-US" altLang="zh-CN" sz="1100" b="0" i="0" u="none" strike="noStrike" cap="none" dirty="0">
                <a:solidFill>
                  <a:srgbClr val="000000"/>
                </a:solidFill>
                <a:effectLst/>
                <a:sym typeface="Arial"/>
              </a:rPr>
              <a:t>A</a:t>
            </a:r>
            <a:r>
              <a:rPr lang="zh-CN" altLang="en-US" sz="1100" b="0" i="0" u="none" strike="noStrike" cap="none" dirty="0">
                <a:solidFill>
                  <a:srgbClr val="000000"/>
                </a:solidFill>
                <a:effectLst/>
                <a:ea typeface="Arial"/>
                <a:sym typeface="Arial"/>
              </a:rPr>
              <a:t>和产品</a:t>
            </a:r>
            <a:r>
              <a:rPr lang="en-US" altLang="zh-CN" sz="1100" b="0" i="0" u="none" strike="noStrike" cap="none" dirty="0">
                <a:solidFill>
                  <a:srgbClr val="000000"/>
                </a:solidFill>
                <a:effectLst/>
                <a:sym typeface="Arial"/>
              </a:rPr>
              <a:t>B</a:t>
            </a:r>
            <a:r>
              <a:rPr lang="zh-CN" altLang="en-US" sz="1100" b="0" i="0" u="none" strike="noStrike" cap="none" dirty="0">
                <a:solidFill>
                  <a:srgbClr val="000000"/>
                </a:solidFill>
                <a:effectLst/>
                <a:ea typeface="Arial"/>
                <a:sym typeface="Arial"/>
              </a:rPr>
              <a:t>有很大的关联性，从数字上看，捆绑销售肯定能够取得很好的销售效果。当拿到这样的结果的时候，客户很镇定地说：“你不知道我们在某月的时候，大量开展了购买产品</a:t>
            </a:r>
            <a:r>
              <a:rPr lang="en-US" altLang="zh-CN" sz="1100" b="0" i="0" u="none" strike="noStrike" cap="none" dirty="0">
                <a:solidFill>
                  <a:srgbClr val="000000"/>
                </a:solidFill>
                <a:effectLst/>
                <a:sym typeface="Arial"/>
              </a:rPr>
              <a:t>A</a:t>
            </a:r>
            <a:r>
              <a:rPr lang="zh-CN" altLang="en-US" sz="1100" b="0" i="0" u="none" strike="noStrike" cap="none" dirty="0">
                <a:solidFill>
                  <a:srgbClr val="000000"/>
                </a:solidFill>
                <a:effectLst/>
                <a:ea typeface="Arial"/>
                <a:sym typeface="Arial"/>
              </a:rPr>
              <a:t>即可免费赠送产品</a:t>
            </a:r>
            <a:r>
              <a:rPr lang="en-US" altLang="zh-CN" sz="1100" b="0" i="0" u="none" strike="noStrike" cap="none" dirty="0">
                <a:solidFill>
                  <a:srgbClr val="000000"/>
                </a:solidFill>
                <a:effectLst/>
                <a:sym typeface="Arial"/>
              </a:rPr>
              <a:t>B</a:t>
            </a:r>
            <a:r>
              <a:rPr lang="zh-CN" altLang="en-US" sz="1100" b="0" i="0" u="none" strike="noStrike" cap="none" dirty="0">
                <a:solidFill>
                  <a:srgbClr val="000000"/>
                </a:solidFill>
                <a:effectLst/>
                <a:ea typeface="Arial"/>
                <a:sym typeface="Arial"/>
              </a:rPr>
              <a:t>的活动么？” 在筛选关联规则的时候，必须对该企业过去一年开展的活动有了解，还必须对不同时间段的主推产品进行提前沟通，确保关联规则不受人为因素影响。</a:t>
            </a:r>
            <a:endParaRPr lang="en-US" altLang="zh-CN" sz="1100" b="0" i="0" u="none" strike="noStrike" cap="none" dirty="0">
              <a:solidFill>
                <a:srgbClr val="000000"/>
              </a:solidFill>
              <a:effectLst/>
              <a:sym typeface="Arial"/>
            </a:endParaRPr>
          </a:p>
          <a:p>
            <a:pPr marL="171450" marR="0" lvl="0" indent="-171450" algn="l" rtl="0">
              <a:lnSpc>
                <a:spcPct val="100000"/>
              </a:lnSpc>
              <a:spcBef>
                <a:spcPts val="0"/>
              </a:spcBef>
              <a:spcAft>
                <a:spcPts val="0"/>
              </a:spcAft>
              <a:buClr>
                <a:srgbClr val="000000"/>
              </a:buClr>
              <a:buSzPts val="1400"/>
            </a:pPr>
            <a:r>
              <a:rPr lang="zh-CN" altLang="en-US" sz="1100" b="1" i="0" u="none" strike="noStrike" cap="none" dirty="0">
                <a:solidFill>
                  <a:srgbClr val="000000"/>
                </a:solidFill>
                <a:effectLst/>
                <a:ea typeface="Arial"/>
                <a:sym typeface="Arial"/>
              </a:rPr>
              <a:t>注意流失成本的大小。</a:t>
            </a:r>
            <a:r>
              <a:rPr lang="zh-CN" altLang="en-US" sz="1100" b="0" i="0" u="none" strike="noStrike" cap="none" dirty="0">
                <a:solidFill>
                  <a:srgbClr val="000000"/>
                </a:solidFill>
                <a:effectLst/>
                <a:ea typeface="Arial"/>
                <a:sym typeface="Arial"/>
              </a:rPr>
              <a:t>后期的关联推荐应用于主要是三个方面：</a:t>
            </a:r>
            <a:r>
              <a:rPr lang="en-US" altLang="zh-CN" sz="1100" b="0" i="0" u="none" strike="noStrike" cap="none" dirty="0">
                <a:solidFill>
                  <a:srgbClr val="000000"/>
                </a:solidFill>
                <a:effectLst/>
                <a:sym typeface="Arial"/>
              </a:rPr>
              <a:t>1</a:t>
            </a:r>
            <a:r>
              <a:rPr lang="zh-CN" altLang="en-US" sz="1100" b="0" i="0" u="none" strike="noStrike" cap="none" dirty="0">
                <a:solidFill>
                  <a:srgbClr val="000000"/>
                </a:solidFill>
                <a:effectLst/>
                <a:ea typeface="Arial"/>
                <a:sym typeface="Arial"/>
              </a:rPr>
              <a:t>、重购：继续购买原来的产品；</a:t>
            </a:r>
            <a:r>
              <a:rPr lang="en-US" altLang="zh-CN" sz="1100" b="0" i="0" u="none" strike="noStrike" cap="none" dirty="0">
                <a:solidFill>
                  <a:srgbClr val="000000"/>
                </a:solidFill>
                <a:effectLst/>
                <a:sym typeface="Arial"/>
              </a:rPr>
              <a:t>2</a:t>
            </a:r>
            <a:r>
              <a:rPr lang="zh-CN" altLang="en-US" sz="1100" b="0" i="0" u="none" strike="noStrike" cap="none" dirty="0">
                <a:solidFill>
                  <a:srgbClr val="000000"/>
                </a:solidFill>
                <a:effectLst/>
                <a:ea typeface="Arial"/>
                <a:sym typeface="Arial"/>
              </a:rPr>
              <a:t>、升级：购买更高档次的产品；</a:t>
            </a:r>
            <a:r>
              <a:rPr lang="en-US" altLang="zh-CN" sz="1100" b="0" i="0" u="none" strike="noStrike" cap="none" dirty="0">
                <a:solidFill>
                  <a:srgbClr val="000000"/>
                </a:solidFill>
                <a:effectLst/>
                <a:sym typeface="Arial"/>
              </a:rPr>
              <a:t>3</a:t>
            </a:r>
            <a:r>
              <a:rPr lang="zh-CN" altLang="en-US" sz="1100" b="0" i="0" u="none" strike="noStrike" cap="none" dirty="0">
                <a:solidFill>
                  <a:srgbClr val="000000"/>
                </a:solidFill>
                <a:effectLst/>
                <a:ea typeface="Arial"/>
                <a:sym typeface="Arial"/>
              </a:rPr>
              <a:t>、交叉销售：购买相关的产品。如果该规则的客户本来是买了</a:t>
            </a:r>
            <a:r>
              <a:rPr lang="en-US" altLang="zh-CN" sz="1100" b="0" i="0" u="none" strike="noStrike" cap="none" dirty="0">
                <a:solidFill>
                  <a:srgbClr val="000000"/>
                </a:solidFill>
                <a:effectLst/>
                <a:sym typeface="Arial"/>
              </a:rPr>
              <a:t>50</a:t>
            </a:r>
            <a:r>
              <a:rPr lang="zh-CN" altLang="en-US" sz="1100" b="0" i="0" u="none" strike="noStrike" cap="none" dirty="0">
                <a:solidFill>
                  <a:srgbClr val="000000"/>
                </a:solidFill>
                <a:effectLst/>
                <a:ea typeface="Arial"/>
                <a:sym typeface="Arial"/>
              </a:rPr>
              <a:t>块钱的产品的，发现关联规则里面出现了推荐其购买</a:t>
            </a:r>
            <a:r>
              <a:rPr lang="en-US" altLang="zh-CN" sz="1100" b="0" i="0" u="none" strike="noStrike" cap="none" dirty="0">
                <a:solidFill>
                  <a:srgbClr val="000000"/>
                </a:solidFill>
                <a:effectLst/>
                <a:sym typeface="Arial"/>
              </a:rPr>
              <a:t>30</a:t>
            </a:r>
            <a:r>
              <a:rPr lang="zh-CN" altLang="en-US" sz="1100" b="0" i="0" u="none" strike="noStrike" cap="none" dirty="0">
                <a:solidFill>
                  <a:srgbClr val="000000"/>
                </a:solidFill>
                <a:effectLst/>
                <a:ea typeface="Arial"/>
                <a:sym typeface="Arial"/>
              </a:rPr>
              <a:t>块的同类型产品，这等于给客户降档推荐了，会让销售额大幅减少，销售机会白白浪费并且造成了损失，所以在进行关联推荐的时候，那些涉及到了降档的规则一定要剔除。</a:t>
            </a:r>
            <a:endParaRPr lang="en-US" altLang="zh-CN" sz="1100" b="0" i="0" u="none" strike="noStrike" cap="none" dirty="0">
              <a:solidFill>
                <a:srgbClr val="000000"/>
              </a:solidFill>
              <a:effectLst/>
              <a:ea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ea typeface="Arial"/>
                <a:sym typeface="Arial"/>
              </a:rPr>
              <a:t>必须进行大量的产品梳理工作，区分不同等级的层次关系，并且给相应的产品打上合适的标签。</a:t>
            </a:r>
            <a:r>
              <a:rPr lang="zh-CN" altLang="en-US" sz="1100" b="0" i="0" u="none" strike="noStrike" cap="none" dirty="0">
                <a:solidFill>
                  <a:srgbClr val="000000"/>
                </a:solidFill>
                <a:effectLst/>
                <a:ea typeface="Arial"/>
                <a:sym typeface="Arial"/>
              </a:rPr>
              <a:t>产品梳理是一项纯手工的并且需要耗费大量的人力及时间才能完成的。一般的企业，其产品不会很多，就比如</a:t>
            </a:r>
            <a:r>
              <a:rPr lang="en-US" altLang="zh-CN" sz="1100" b="0" i="0" u="none" strike="noStrike" cap="none" dirty="0">
                <a:solidFill>
                  <a:srgbClr val="000000"/>
                </a:solidFill>
                <a:effectLst/>
                <a:sym typeface="Arial"/>
              </a:rPr>
              <a:t>P&amp;G</a:t>
            </a:r>
            <a:r>
              <a:rPr lang="zh-CN" altLang="en-US" sz="1100" b="0" i="0" u="none" strike="noStrike" cap="none" dirty="0">
                <a:solidFill>
                  <a:srgbClr val="000000"/>
                </a:solidFill>
                <a:effectLst/>
                <a:ea typeface="Arial"/>
                <a:sym typeface="Arial"/>
              </a:rPr>
              <a:t>的产品或者其</a:t>
            </a:r>
            <a:r>
              <a:rPr lang="en-US" altLang="zh-CN" sz="1100" b="0" i="0" u="none" strike="noStrike" cap="none" dirty="0">
                <a:solidFill>
                  <a:srgbClr val="000000"/>
                </a:solidFill>
                <a:effectLst/>
                <a:sym typeface="Arial"/>
              </a:rPr>
              <a:t>SKU</a:t>
            </a:r>
            <a:r>
              <a:rPr lang="zh-CN" altLang="en-US" sz="1100" b="0" i="0" u="none" strike="noStrike" cap="none" dirty="0">
                <a:solidFill>
                  <a:srgbClr val="000000"/>
                </a:solidFill>
                <a:effectLst/>
                <a:ea typeface="Arial"/>
                <a:sym typeface="Arial"/>
              </a:rPr>
              <a:t>数，也不过是几千个，但产品梳理的标准是很重要的。产品标准过于粗放，对于后期的关联分析意义不大；产品标准过于细化，如涉及到</a:t>
            </a:r>
            <a:r>
              <a:rPr lang="en-US" altLang="zh-CN" sz="1100" b="0" i="0" u="none" strike="noStrike" cap="none" dirty="0">
                <a:solidFill>
                  <a:srgbClr val="000000"/>
                </a:solidFill>
                <a:effectLst/>
                <a:sym typeface="Arial"/>
              </a:rPr>
              <a:t>SKU</a:t>
            </a:r>
            <a:r>
              <a:rPr lang="zh-CN" altLang="en-US" sz="1100" b="0" i="0" u="none" strike="noStrike" cap="none" dirty="0">
                <a:solidFill>
                  <a:srgbClr val="000000"/>
                </a:solidFill>
                <a:effectLst/>
                <a:ea typeface="Arial"/>
                <a:sym typeface="Arial"/>
              </a:rPr>
              <a:t>的层面的话，关联分析出的规则也不一定很理想。所以选定好一个比较合理的产品梳理规范，对于关联分析的结果精准程度很重要。</a:t>
            </a:r>
            <a:endParaRPr lang="en-US" altLang="zh-CN" sz="1100" b="0" i="0" u="none" strike="noStrike" cap="none" dirty="0">
              <a:solidFill>
                <a:srgbClr val="000000"/>
              </a:solidFill>
              <a:effectLst/>
              <a:sym typeface="Arial"/>
            </a:endParaRPr>
          </a:p>
          <a:p>
            <a:pPr marL="171450" marR="0" lvl="0" indent="-171450" algn="l" rtl="0">
              <a:lnSpc>
                <a:spcPct val="100000"/>
              </a:lnSpc>
              <a:spcBef>
                <a:spcPts val="0"/>
              </a:spcBef>
              <a:spcAft>
                <a:spcPts val="0"/>
              </a:spcAft>
              <a:buClr>
                <a:srgbClr val="000000"/>
              </a:buClr>
              <a:buSzPts val="1400"/>
            </a:pPr>
            <a:endParaRPr lang="en-US" altLang="zh-CN" sz="1100" b="0" i="0" u="none" strike="noStrike" cap="none" dirty="0">
              <a:solidFill>
                <a:srgbClr val="000000"/>
              </a:solidFill>
              <a:effectLst/>
              <a:ea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ea typeface="Arial"/>
                <a:sym typeface="Arial"/>
              </a:rPr>
              <a:t>（注意产品之间的位置摆放是否有很大的影响。）</a:t>
            </a:r>
            <a:r>
              <a:rPr lang="zh-CN" altLang="en-US" sz="1100" b="0" i="0" u="none" strike="noStrike" cap="none" dirty="0">
                <a:solidFill>
                  <a:srgbClr val="000000"/>
                </a:solidFill>
                <a:effectLst/>
                <a:ea typeface="Arial"/>
                <a:sym typeface="Arial"/>
              </a:rPr>
              <a:t>在零售大商场中，产品摆放的位置对产品关联销售会产生很大的影响的，因为关联分析就是为了更方便地让顾客找到其需要的产品，购买更多其需要的产品。人流比较大的两个相隔货架之间的产品关联性比较大，在我们项目中会发现不少的这样规则。但其结果表明了货架关联性比较大，摆放在一起就肯定比较合理的。但在进行关联分析的时候，客户更希望能从其他不相隔的货架之间找出更好的关联销售机会，这决定了后期的关联规则挑选难题。</a:t>
            </a:r>
            <a:endParaRPr lang="en-US" altLang="zh-CN" sz="1100" b="0" i="0" u="none" strike="noStrike" cap="none" dirty="0">
              <a:solidFill>
                <a:srgbClr val="000000"/>
              </a:solidFill>
              <a:effectLst/>
              <a:sym typeface="Arial"/>
            </a:endParaRPr>
          </a:p>
          <a:p>
            <a:pPr marL="171450" marR="0" lvl="0" indent="-171450" algn="l" rtl="0">
              <a:lnSpc>
                <a:spcPct val="100000"/>
              </a:lnSpc>
              <a:spcBef>
                <a:spcPts val="0"/>
              </a:spcBef>
              <a:spcAft>
                <a:spcPts val="0"/>
              </a:spcAft>
              <a:buClr>
                <a:srgbClr val="000000"/>
              </a:buClr>
              <a:buSzPts val="1400"/>
            </a:pPr>
            <a:endParaRPr lang="en-US" altLang="zh-CN" sz="1100" b="0" i="0" u="none" strike="noStrike" cap="none" dirty="0">
              <a:solidFill>
                <a:srgbClr val="000000"/>
              </a:solidFill>
              <a:effectLst/>
              <a:ea typeface="Arial"/>
              <a:sym typeface="Arial"/>
            </a:endParaRPr>
          </a:p>
          <a:p>
            <a:pPr marL="171450" marR="0" lvl="0" indent="-171450" algn="l" rtl="0">
              <a:lnSpc>
                <a:spcPct val="100000"/>
              </a:lnSpc>
              <a:spcBef>
                <a:spcPts val="0"/>
              </a:spcBef>
              <a:spcAft>
                <a:spcPts val="0"/>
              </a:spcAft>
              <a:buClr>
                <a:srgbClr val="000000"/>
              </a:buClr>
              <a:buSzPts val="1400"/>
            </a:pPr>
            <a:endParaRPr lang="zh-CN" altLang="en-US" sz="1100" b="0" i="0" u="none" strike="noStrike" cap="none" dirty="0">
              <a:solidFill>
                <a:srgbClr val="000000"/>
              </a:solidFill>
              <a:effectLst/>
              <a:ea typeface="Arial"/>
              <a:sym typeface="Arial"/>
            </a:endParaRPr>
          </a:p>
          <a:p>
            <a:pPr marL="0" marR="0" lvl="0" indent="0" algn="l" rtl="0">
              <a:lnSpc>
                <a:spcPct val="100000"/>
              </a:lnSpc>
              <a:spcBef>
                <a:spcPts val="0"/>
              </a:spcBef>
              <a:spcAft>
                <a:spcPts val="0"/>
              </a:spcAft>
              <a:buClr>
                <a:srgbClr val="000000"/>
              </a:buClr>
              <a:buSzPts val="1400"/>
              <a:buNone/>
            </a:pPr>
            <a:endParaRPr lang="en-US" altLang="zh-CN" sz="1100" b="0" i="0" u="none" strike="noStrike" cap="none" dirty="0">
              <a:solidFill>
                <a:srgbClr val="000000"/>
              </a:solidFill>
              <a:effectLst/>
              <a:sym typeface="Arial"/>
            </a:endParaRPr>
          </a:p>
          <a:p>
            <a:pPr marL="171450" marR="0" lvl="0" indent="-171450" algn="l" rtl="0">
              <a:lnSpc>
                <a:spcPct val="100000"/>
              </a:lnSpc>
              <a:spcBef>
                <a:spcPts val="0"/>
              </a:spcBef>
              <a:spcAft>
                <a:spcPts val="0"/>
              </a:spcAft>
              <a:buClr>
                <a:srgbClr val="000000"/>
              </a:buClr>
              <a:buSzPts val="1400"/>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825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790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6ad1bc6b20_2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89" name="Google Shape;689;g6ad1bc6b20_2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7769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6ad1bc6b20_2_9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55" name="Google Shape;1055;g6ad1bc6b20_2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6ad1bc6b20_2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689" name="Google Shape;689;g6ad1bc6b20_2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35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sz="1100" b="0" i="0" u="none" strike="noStrike" cap="none" dirty="0">
                <a:solidFill>
                  <a:srgbClr val="000000"/>
                </a:solidFill>
                <a:effectLst/>
                <a:ea typeface="Arial"/>
                <a:sym typeface="Arial"/>
              </a:rPr>
              <a:t>将单个客户一次购买商品的总和</a:t>
            </a:r>
            <a:r>
              <a:rPr lang="en-US" sz="1100" b="0" i="0" u="none" strike="noStrike" cap="none" dirty="0">
                <a:solidFill>
                  <a:srgbClr val="000000"/>
                </a:solidFill>
                <a:effectLst/>
                <a:sym typeface="Arial"/>
              </a:rPr>
              <a:t>(</a:t>
            </a:r>
            <a:r>
              <a:rPr lang="zh-CN" altLang="en-US" sz="1100" b="0" i="0" u="none" strike="noStrike" cap="none" dirty="0">
                <a:solidFill>
                  <a:srgbClr val="000000"/>
                </a:solidFill>
                <a:effectLst/>
                <a:ea typeface="Arial"/>
                <a:sym typeface="Arial"/>
              </a:rPr>
              <a:t>以收银台结账为准</a:t>
            </a:r>
            <a:r>
              <a:rPr lang="en-US" sz="1100" b="0" i="0" u="none" strike="noStrike" cap="none" dirty="0">
                <a:solidFill>
                  <a:srgbClr val="000000"/>
                </a:solidFill>
                <a:effectLst/>
                <a:sym typeface="Arial"/>
              </a:rPr>
              <a:t>)</a:t>
            </a:r>
            <a:r>
              <a:rPr lang="zh-CN" altLang="en-US" sz="1100" b="0" i="0" u="none" strike="noStrike" cap="none" dirty="0">
                <a:solidFill>
                  <a:srgbClr val="000000"/>
                </a:solidFill>
                <a:effectLst/>
                <a:ea typeface="Arial"/>
                <a:sym typeface="Arial"/>
              </a:rPr>
              <a:t>称为一个购物篮。那么购物篮分析</a:t>
            </a:r>
            <a:r>
              <a:rPr lang="en-US" sz="1100" b="0" i="0" u="none" strike="noStrike" cap="none" dirty="0">
                <a:solidFill>
                  <a:srgbClr val="000000"/>
                </a:solidFill>
                <a:effectLst/>
                <a:sym typeface="Arial"/>
              </a:rPr>
              <a:t>(Market Basket Analysis) </a:t>
            </a:r>
            <a:r>
              <a:rPr lang="zh-CN" altLang="en-US" sz="1100" b="0" i="0" u="none" strike="noStrike" cap="none" dirty="0">
                <a:solidFill>
                  <a:srgbClr val="000000"/>
                </a:solidFill>
                <a:effectLst/>
                <a:ea typeface="Arial"/>
                <a:sym typeface="Arial"/>
              </a:rPr>
              <a:t>就是针对商品的相关性进行分析，研究顾客的购买行为。</a:t>
            </a:r>
            <a:endParaRPr lang="en-US" sz="1100" b="0" i="0" u="none" strike="noStrike" cap="none" dirty="0">
              <a:solidFill>
                <a:srgbClr val="000000"/>
              </a:solidFill>
              <a:effectLst/>
              <a:sym typeface="Arial"/>
            </a:endParaRPr>
          </a:p>
          <a:p>
            <a:r>
              <a:rPr lang="zh-CN" altLang="en-US" sz="1100" b="0" i="0" u="none" strike="noStrike" cap="none" dirty="0">
                <a:solidFill>
                  <a:srgbClr val="000000"/>
                </a:solidFill>
                <a:effectLst/>
                <a:ea typeface="Arial"/>
                <a:sym typeface="Arial"/>
              </a:rPr>
              <a:t>目的是从大规模订单数据集中寻找商品之间的关联</a:t>
            </a:r>
            <a:r>
              <a:rPr lang="en-US" sz="1100" b="0" i="0" u="none" strike="noStrike" cap="none" dirty="0">
                <a:solidFill>
                  <a:srgbClr val="000000"/>
                </a:solidFill>
                <a:effectLst/>
                <a:sym typeface="Arial"/>
              </a:rPr>
              <a:t>, </a:t>
            </a:r>
            <a:r>
              <a:rPr lang="zh-CN" altLang="en-US" sz="1100" b="0" i="0" u="none" strike="noStrike" cap="none" dirty="0">
                <a:solidFill>
                  <a:srgbClr val="000000"/>
                </a:solidFill>
                <a:effectLst/>
                <a:ea typeface="Arial"/>
                <a:sym typeface="Arial"/>
              </a:rPr>
              <a:t>线下零售商可藉由此分析改变货架上的商品排列或是设计吸引客户的组合促销套餐等，线上电商则当然就是做商品推荐</a:t>
            </a:r>
            <a:endParaRPr lang="en-US" sz="1100" b="0" i="0" u="none" strike="noStrike" cap="none" dirty="0">
              <a:solidFill>
                <a:srgbClr val="000000"/>
              </a:solidFill>
              <a:effectLst/>
              <a:sym typeface="Arial"/>
            </a:endParaRPr>
          </a:p>
          <a:p>
            <a:r>
              <a:rPr lang="zh-CN" altLang="en-US" sz="1100" b="0" i="0" u="none" strike="noStrike" cap="none" dirty="0">
                <a:solidFill>
                  <a:srgbClr val="000000"/>
                </a:solidFill>
                <a:effectLst/>
                <a:ea typeface="Arial"/>
                <a:sym typeface="Arial"/>
              </a:rPr>
              <a:t>主要的目的在于找出什么样的东西应该放在一起。根据顾客的购买行为来了解是什么样的顾客以及这些顾客为什么买这些产品，找出相关规则，企业根据这些规则的挖掘获得利益与建立竞争优势。举例来说，零售店可藉由此分析改变置物架上的商品排列或是设计吸引客户的商业套餐等等。最经典的落地就是沃尔玛的啤酒尿布案例。</a:t>
            </a:r>
            <a:endParaRPr lang="en-US" sz="1100" b="0" i="0" u="none" strike="noStrike" cap="none" dirty="0">
              <a:solidFill>
                <a:srgbClr val="000000"/>
              </a:solidFill>
              <a:effectLst/>
              <a:sym typeface="Arial"/>
            </a:endParaRPr>
          </a:p>
          <a:p>
            <a:endParaRPr lang="en-US" dirty="0"/>
          </a:p>
        </p:txBody>
      </p:sp>
    </p:spTree>
    <p:extLst>
      <p:ext uri="{BB962C8B-B14F-4D97-AF65-F5344CB8AC3E}">
        <p14:creationId xmlns:p14="http://schemas.microsoft.com/office/powerpoint/2010/main" val="1160902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17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1156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ad1bc6b20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6ad1bc6b20_2_6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100" b="0" i="0" u="none" strike="noStrike" cap="none" dirty="0">
                <a:solidFill>
                  <a:srgbClr val="000000"/>
                </a:solidFill>
                <a:effectLst/>
                <a:ea typeface="Arial"/>
                <a:sym typeface="Arial"/>
              </a:rPr>
              <a:t>我们从前面已经知道了</a:t>
            </a:r>
            <a:r>
              <a:rPr lang="en-US" altLang="zh-CN" sz="1100" b="0" i="0" u="none" strike="noStrike" cap="none" dirty="0" err="1">
                <a:solidFill>
                  <a:srgbClr val="000000"/>
                </a:solidFill>
                <a:effectLst/>
                <a:sym typeface="Arial"/>
              </a:rPr>
              <a:t>Apriori</a:t>
            </a:r>
            <a:r>
              <a:rPr lang="zh-CN" altLang="en-US" sz="1100" b="0" i="0" u="none" strike="noStrike" cap="none" dirty="0">
                <a:solidFill>
                  <a:srgbClr val="000000"/>
                </a:solidFill>
                <a:effectLst/>
                <a:ea typeface="Arial"/>
                <a:sym typeface="Arial"/>
              </a:rPr>
              <a:t>会遍历所有的物品组合，怎么遍历呢？答案就是递归。先遍历</a:t>
            </a:r>
            <a:r>
              <a:rPr lang="en-US" altLang="zh-CN" sz="1100" b="0" i="0" u="none" strike="noStrike" cap="none" dirty="0">
                <a:solidFill>
                  <a:srgbClr val="000000"/>
                </a:solidFill>
                <a:effectLst/>
                <a:sym typeface="Arial"/>
              </a:rPr>
              <a:t>1</a:t>
            </a:r>
            <a:r>
              <a:rPr lang="zh-CN" altLang="en-US" sz="1100" b="0" i="0" u="none" strike="noStrike" cap="none" dirty="0">
                <a:solidFill>
                  <a:srgbClr val="000000"/>
                </a:solidFill>
                <a:effectLst/>
                <a:ea typeface="Arial"/>
                <a:sym typeface="Arial"/>
              </a:rPr>
              <a:t>个物品组合的情况，剔除掉支持度低于最小支持度的数据项，然后用剩下的物品进行组合。遍历</a:t>
            </a:r>
            <a:r>
              <a:rPr lang="en-US" altLang="zh-CN" sz="1100" b="0" i="0" u="none" strike="noStrike" cap="none" dirty="0">
                <a:solidFill>
                  <a:srgbClr val="000000"/>
                </a:solidFill>
                <a:effectLst/>
                <a:sym typeface="Arial"/>
              </a:rPr>
              <a:t>2</a:t>
            </a:r>
            <a:r>
              <a:rPr lang="zh-CN" altLang="en-US" sz="1100" b="0" i="0" u="none" strike="noStrike" cap="none" dirty="0">
                <a:solidFill>
                  <a:srgbClr val="000000"/>
                </a:solidFill>
                <a:effectLst/>
                <a:ea typeface="Arial"/>
                <a:sym typeface="Arial"/>
              </a:rPr>
              <a:t>个物品组合的情况，再剔除不满足条件的组合。不断递归下去，直到不再有物品可以组合。</a:t>
            </a:r>
            <a:endParaRPr sz="1200" b="0" i="0" u="none" strike="noStrike" cap="none" dirty="0">
              <a:solidFill>
                <a:schemeClr val="dk1"/>
              </a:solidFill>
              <a:latin typeface="Calibri"/>
              <a:ea typeface="Calibri"/>
              <a:cs typeface="Calibri"/>
              <a:sym typeface="Calibri"/>
            </a:endParaRPr>
          </a:p>
        </p:txBody>
      </p:sp>
      <p:sp>
        <p:nvSpPr>
          <p:cNvPr id="715" name="Google Shape;715;g6ad1bc6b20_2_6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401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6ad1bc6b20_2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689" name="Google Shape;689;g6ad1bc6b20_2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8522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02_Title Full Logo BLUE">
  <p:cSld name="02_Title Full Logo BLUE">
    <p:spTree>
      <p:nvGrpSpPr>
        <p:cNvPr id="1" name="Shape 64"/>
        <p:cNvGrpSpPr/>
        <p:nvPr/>
      </p:nvGrpSpPr>
      <p:grpSpPr>
        <a:xfrm>
          <a:off x="0" y="0"/>
          <a:ext cx="0" cy="0"/>
          <a:chOff x="0" y="0"/>
          <a:chExt cx="0" cy="0"/>
        </a:xfrm>
      </p:grpSpPr>
      <p:pic>
        <p:nvPicPr>
          <p:cNvPr id="65" name="Google Shape;65;p15" descr="Blue.jpg"/>
          <p:cNvPicPr preferRelativeResize="0"/>
          <p:nvPr/>
        </p:nvPicPr>
        <p:blipFill rotWithShape="1">
          <a:blip r:embed="rId2">
            <a:alphaModFix/>
          </a:blip>
          <a:srcRect/>
          <a:stretch/>
        </p:blipFill>
        <p:spPr>
          <a:xfrm>
            <a:off x="0" y="0"/>
            <a:ext cx="9144000" cy="5145024"/>
          </a:xfrm>
          <a:prstGeom prst="rect">
            <a:avLst/>
          </a:prstGeom>
          <a:noFill/>
          <a:ln>
            <a:noFill/>
          </a:ln>
        </p:spPr>
      </p:pic>
      <p:sp>
        <p:nvSpPr>
          <p:cNvPr id="66" name="Google Shape;66;p15"/>
          <p:cNvSpPr txBox="1">
            <a:spLocks noGrp="1"/>
          </p:cNvSpPr>
          <p:nvPr>
            <p:ph type="subTitle" idx="1"/>
          </p:nvPr>
        </p:nvSpPr>
        <p:spPr>
          <a:xfrm>
            <a:off x="287929" y="3136392"/>
            <a:ext cx="6919293" cy="49887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rgbClr val="FFFFFF"/>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67" name="Google Shape;67;p15"/>
          <p:cNvSpPr txBox="1">
            <a:spLocks noGrp="1"/>
          </p:cNvSpPr>
          <p:nvPr>
            <p:ph type="ctrTitle"/>
          </p:nvPr>
        </p:nvSpPr>
        <p:spPr>
          <a:xfrm>
            <a:off x="242829" y="2112264"/>
            <a:ext cx="6919972"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chivo Narrow"/>
              <a:buNone/>
              <a:defRPr sz="4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pic>
        <p:nvPicPr>
          <p:cNvPr id="68" name="Google Shape;68;p15" descr="Nielsen_R.png"/>
          <p:cNvPicPr preferRelativeResize="0"/>
          <p:nvPr/>
        </p:nvPicPr>
        <p:blipFill rotWithShape="1">
          <a:blip r:embed="rId3">
            <a:alphaModFix/>
          </a:blip>
          <a:srcRect/>
          <a:stretch/>
        </p:blipFill>
        <p:spPr>
          <a:xfrm>
            <a:off x="364067" y="1423174"/>
            <a:ext cx="952280" cy="336755"/>
          </a:xfrm>
          <a:prstGeom prst="rect">
            <a:avLst/>
          </a:prstGeom>
          <a:noFill/>
          <a:ln>
            <a:noFill/>
          </a:ln>
        </p:spPr>
      </p:pic>
      <p:sp>
        <p:nvSpPr>
          <p:cNvPr id="69" name="Google Shape;69;p15"/>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6_Title only">
  <p:cSld name="06_Title only">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594360" y="353483"/>
            <a:ext cx="8166672" cy="433917"/>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93" name="Google Shape;93;p19"/>
          <p:cNvSpPr txBox="1">
            <a:spLocks noGrp="1"/>
          </p:cNvSpPr>
          <p:nvPr>
            <p:ph type="body" idx="1"/>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94" name="Google Shape;94;p19"/>
          <p:cNvSpPr txBox="1">
            <a:spLocks noGrp="1"/>
          </p:cNvSpPr>
          <p:nvPr>
            <p:ph type="body" idx="2"/>
          </p:nvPr>
        </p:nvSpPr>
        <p:spPr>
          <a:xfrm>
            <a:off x="594360" y="819150"/>
            <a:ext cx="816559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5_Title and Content">
  <p:cSld name="05_Title and Content">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593725" y="354013"/>
            <a:ext cx="8165592"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97" name="Google Shape;97;p20"/>
          <p:cNvSpPr txBox="1">
            <a:spLocks noGrp="1"/>
          </p:cNvSpPr>
          <p:nvPr>
            <p:ph type="body" idx="1"/>
          </p:nvPr>
        </p:nvSpPr>
        <p:spPr>
          <a:xfrm>
            <a:off x="594360" y="819150"/>
            <a:ext cx="816559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98" name="Google Shape;98;p20"/>
          <p:cNvSpPr txBox="1">
            <a:spLocks noGrp="1"/>
          </p:cNvSpPr>
          <p:nvPr>
            <p:ph type="body" idx="2"/>
          </p:nvPr>
        </p:nvSpPr>
        <p:spPr>
          <a:xfrm>
            <a:off x="594360" y="1490472"/>
            <a:ext cx="8165592" cy="3059906"/>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80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99" name="Google Shape;99;p20"/>
          <p:cNvSpPr txBox="1">
            <a:spLocks noGrp="1"/>
          </p:cNvSpPr>
          <p:nvPr>
            <p:ph type="body" idx="3"/>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None/>
              <a:defRPr sz="800" i="0" u="none" strike="noStrike" cap="none">
                <a:solidFill>
                  <a:schemeClr val="dk2"/>
                </a:solidFill>
              </a:defRPr>
            </a:lvl1pPr>
            <a:lvl2pPr marL="914400" marR="0" lvl="1" indent="-228600" algn="l" rtl="0">
              <a:lnSpc>
                <a:spcPct val="100000"/>
              </a:lnSpc>
              <a:spcBef>
                <a:spcPts val="800"/>
              </a:spcBef>
              <a:spcAft>
                <a:spcPts val="0"/>
              </a:spcAft>
              <a:buClr>
                <a:schemeClr val="dk2"/>
              </a:buClr>
              <a:buSzPts val="1600"/>
              <a:buNone/>
              <a:defRPr sz="2000" b="1" i="0" u="none" strike="noStrike" cap="none">
                <a:solidFill>
                  <a:schemeClr val="dk2"/>
                </a:solidFill>
              </a:defRPr>
            </a:lvl2pPr>
            <a:lvl3pPr marL="1371600" marR="0" lvl="2" indent="-228600" algn="l" rtl="0">
              <a:lnSpc>
                <a:spcPct val="100000"/>
              </a:lnSpc>
              <a:spcBef>
                <a:spcPts val="700"/>
              </a:spcBef>
              <a:spcAft>
                <a:spcPts val="0"/>
              </a:spcAft>
              <a:buClr>
                <a:schemeClr val="dk2"/>
              </a:buClr>
              <a:buSzPts val="1400"/>
              <a:buNone/>
              <a:defRPr sz="1800" b="1" i="0" u="none" strike="noStrike" cap="none">
                <a:solidFill>
                  <a:schemeClr val="dk2"/>
                </a:solidFill>
              </a:defRPr>
            </a:lvl3pPr>
            <a:lvl4pPr marL="1828800" marR="0" lvl="3" indent="-228600" algn="l" rtl="0">
              <a:lnSpc>
                <a:spcPct val="100000"/>
              </a:lnSpc>
              <a:spcBef>
                <a:spcPts val="700"/>
              </a:spcBef>
              <a:spcAft>
                <a:spcPts val="0"/>
              </a:spcAft>
              <a:buClr>
                <a:schemeClr val="dk2"/>
              </a:buClr>
              <a:buSzPts val="1200"/>
              <a:buNone/>
              <a:defRPr sz="1600" b="1" i="0" u="none" strike="noStrike" cap="none">
                <a:solidFill>
                  <a:schemeClr val="dk2"/>
                </a:solidFill>
              </a:defRPr>
            </a:lvl4pPr>
            <a:lvl5pPr marL="2286000" marR="0" lvl="4" indent="-228600" algn="l" rtl="0">
              <a:lnSpc>
                <a:spcPct val="100000"/>
              </a:lnSpc>
              <a:spcBef>
                <a:spcPts val="700"/>
              </a:spcBef>
              <a:spcAft>
                <a:spcPts val="0"/>
              </a:spcAft>
              <a:buClr>
                <a:schemeClr val="dk2"/>
              </a:buClr>
              <a:buSzPts val="1000"/>
              <a:buNone/>
              <a:defRPr sz="1600" b="1" i="0" u="none" strike="noStrike" cap="none">
                <a:solidFill>
                  <a:schemeClr val="dk2"/>
                </a:solidFill>
              </a:defRPr>
            </a:lvl5pPr>
            <a:lvl6pPr marL="2743200" marR="0" lvl="5" indent="-228600" algn="l" rtl="0">
              <a:lnSpc>
                <a:spcPct val="100000"/>
              </a:lnSpc>
              <a:spcBef>
                <a:spcPts val="320"/>
              </a:spcBef>
              <a:spcAft>
                <a:spcPts val="0"/>
              </a:spcAft>
              <a:buClr>
                <a:schemeClr val="dk1"/>
              </a:buClr>
              <a:buSzPts val="2000"/>
              <a:buNone/>
              <a:defRPr sz="1600" b="1" i="0" u="none" strike="noStrike" cap="none">
                <a:solidFill>
                  <a:schemeClr val="dk1"/>
                </a:solidFill>
              </a:defRPr>
            </a:lvl6pPr>
            <a:lvl7pPr marL="3200400" marR="0" lvl="6" indent="-228600" algn="l" rtl="0">
              <a:lnSpc>
                <a:spcPct val="100000"/>
              </a:lnSpc>
              <a:spcBef>
                <a:spcPts val="320"/>
              </a:spcBef>
              <a:spcAft>
                <a:spcPts val="0"/>
              </a:spcAft>
              <a:buClr>
                <a:schemeClr val="dk1"/>
              </a:buClr>
              <a:buSzPts val="2000"/>
              <a:buNone/>
              <a:defRPr sz="1600" b="1" i="0" u="none" strike="noStrike" cap="none">
                <a:solidFill>
                  <a:schemeClr val="dk1"/>
                </a:solidFill>
              </a:defRPr>
            </a:lvl7pPr>
            <a:lvl8pPr marL="3657600" marR="0" lvl="7" indent="-228600" algn="l" rtl="0">
              <a:lnSpc>
                <a:spcPct val="100000"/>
              </a:lnSpc>
              <a:spcBef>
                <a:spcPts val="320"/>
              </a:spcBef>
              <a:spcAft>
                <a:spcPts val="0"/>
              </a:spcAft>
              <a:buClr>
                <a:schemeClr val="dk1"/>
              </a:buClr>
              <a:buSzPts val="2000"/>
              <a:buNone/>
              <a:defRPr sz="1600" b="1" i="0" u="none" strike="noStrike" cap="none">
                <a:solidFill>
                  <a:schemeClr val="dk1"/>
                </a:solidFill>
              </a:defRPr>
            </a:lvl8pPr>
            <a:lvl9pPr marL="4114800" marR="0" lvl="8" indent="-228600" algn="l" rtl="0">
              <a:lnSpc>
                <a:spcPct val="100000"/>
              </a:lnSpc>
              <a:spcBef>
                <a:spcPts val="320"/>
              </a:spcBef>
              <a:spcAft>
                <a:spcPts val="0"/>
              </a:spcAft>
              <a:buClr>
                <a:schemeClr val="dk1"/>
              </a:buClr>
              <a:buSzPts val="2000"/>
              <a:buNone/>
              <a:defRPr sz="1600" b="1" i="0" u="none" strike="noStrike" cap="none">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6_End Slide Full Logo BLUE">
  <p:cSld name="16_End Slide Full Logo BLUE">
    <p:spTree>
      <p:nvGrpSpPr>
        <p:cNvPr id="1" name="Shape 189"/>
        <p:cNvGrpSpPr/>
        <p:nvPr/>
      </p:nvGrpSpPr>
      <p:grpSpPr>
        <a:xfrm>
          <a:off x="0" y="0"/>
          <a:ext cx="0" cy="0"/>
          <a:chOff x="0" y="0"/>
          <a:chExt cx="0" cy="0"/>
        </a:xfrm>
      </p:grpSpPr>
      <p:pic>
        <p:nvPicPr>
          <p:cNvPr id="190" name="Google Shape;190;p35" descr="Blue.jpg"/>
          <p:cNvPicPr preferRelativeResize="0"/>
          <p:nvPr/>
        </p:nvPicPr>
        <p:blipFill rotWithShape="1">
          <a:blip r:embed="rId2">
            <a:alphaModFix/>
          </a:blip>
          <a:srcRect/>
          <a:stretch/>
        </p:blipFill>
        <p:spPr>
          <a:xfrm>
            <a:off x="0" y="0"/>
            <a:ext cx="9144000" cy="5145000"/>
          </a:xfrm>
          <a:prstGeom prst="rect">
            <a:avLst/>
          </a:prstGeom>
          <a:noFill/>
          <a:ln>
            <a:noFill/>
          </a:ln>
        </p:spPr>
      </p:pic>
      <p:pic>
        <p:nvPicPr>
          <p:cNvPr id="191" name="Google Shape;191;p35" descr="Nielsen-Wordmark-White-RGB.png"/>
          <p:cNvPicPr preferRelativeResize="0"/>
          <p:nvPr/>
        </p:nvPicPr>
        <p:blipFill rotWithShape="1">
          <a:blip r:embed="rId3">
            <a:alphaModFix/>
          </a:blip>
          <a:srcRect/>
          <a:stretch/>
        </p:blipFill>
        <p:spPr>
          <a:xfrm>
            <a:off x="2695852" y="1770502"/>
            <a:ext cx="3752296" cy="1324464"/>
          </a:xfrm>
          <a:prstGeom prst="rect">
            <a:avLst/>
          </a:prstGeom>
          <a:noFill/>
          <a:ln>
            <a:noFill/>
          </a:ln>
        </p:spPr>
      </p:pic>
      <p:sp>
        <p:nvSpPr>
          <p:cNvPr id="192" name="Google Shape;192;p35"/>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32_Divider Texture PURPLE">
  <p:cSld name="32_Divider Texture PURPLE">
    <p:spTree>
      <p:nvGrpSpPr>
        <p:cNvPr id="1" name="Shape 193"/>
        <p:cNvGrpSpPr/>
        <p:nvPr/>
      </p:nvGrpSpPr>
      <p:grpSpPr>
        <a:xfrm>
          <a:off x="0" y="0"/>
          <a:ext cx="0" cy="0"/>
          <a:chOff x="0" y="0"/>
          <a:chExt cx="0" cy="0"/>
        </a:xfrm>
      </p:grpSpPr>
      <p:pic>
        <p:nvPicPr>
          <p:cNvPr id="194" name="Google Shape;194;p36" descr="Purple.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195" name="Google Shape;195;p36"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196" name="Google Shape;196;p36"/>
          <p:cNvSpPr txBox="1">
            <a:spLocks noGrp="1"/>
          </p:cNvSpPr>
          <p:nvPr>
            <p:ph type="title"/>
          </p:nvPr>
        </p:nvSpPr>
        <p:spPr>
          <a:xfrm>
            <a:off x="228600" y="2064684"/>
            <a:ext cx="8046600" cy="43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1400"/>
              <a:buFont typeface="Archivo Narrow"/>
              <a:buNone/>
              <a:defRPr sz="50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197" name="Google Shape;197;p36"/>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198" name="Google Shape;198;p36"/>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9_Divider_NoText">
  <p:cSld name="49_Divider White_1">
    <p:spTree>
      <p:nvGrpSpPr>
        <p:cNvPr id="1" name="Shape 199"/>
        <p:cNvGrpSpPr/>
        <p:nvPr/>
      </p:nvGrpSpPr>
      <p:grpSpPr>
        <a:xfrm>
          <a:off x="0" y="0"/>
          <a:ext cx="0" cy="0"/>
          <a:chOff x="0" y="0"/>
          <a:chExt cx="0" cy="0"/>
        </a:xfrm>
      </p:grpSpPr>
      <p:pic>
        <p:nvPicPr>
          <p:cNvPr id="200" name="Google Shape;200;p37" descr="Green strip.jpg"/>
          <p:cNvPicPr preferRelativeResize="0"/>
          <p:nvPr/>
        </p:nvPicPr>
        <p:blipFill rotWithShape="1">
          <a:blip r:embed="rId2">
            <a:alphaModFix/>
          </a:blip>
          <a:srcRect/>
          <a:stretch/>
        </p:blipFill>
        <p:spPr>
          <a:xfrm>
            <a:off x="0" y="762"/>
            <a:ext cx="176700" cy="5143500"/>
          </a:xfrm>
          <a:prstGeom prst="rect">
            <a:avLst/>
          </a:prstGeom>
          <a:noFill/>
          <a:ln>
            <a:noFill/>
          </a:ln>
        </p:spPr>
      </p:pic>
      <p:sp>
        <p:nvSpPr>
          <p:cNvPr id="201" name="Google Shape;201;p37"/>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9_Table">
  <p:cSld name="09_Table">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04" name="Google Shape;204;p38"/>
          <p:cNvSpPr txBox="1">
            <a:spLocks noGrp="1"/>
          </p:cNvSpPr>
          <p:nvPr>
            <p:ph type="body" idx="1"/>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205" name="Google Shape;205;p38"/>
          <p:cNvSpPr txBox="1">
            <a:spLocks noGrp="1"/>
          </p:cNvSpPr>
          <p:nvPr>
            <p:ph type="body" idx="2"/>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_Quote White">
  <p:cSld name="10_Quote White">
    <p:spTree>
      <p:nvGrpSpPr>
        <p:cNvPr id="1" name="Shape 206"/>
        <p:cNvGrpSpPr/>
        <p:nvPr/>
      </p:nvGrpSpPr>
      <p:grpSpPr>
        <a:xfrm>
          <a:off x="0" y="0"/>
          <a:ext cx="0" cy="0"/>
          <a:chOff x="0" y="0"/>
          <a:chExt cx="0" cy="0"/>
        </a:xfrm>
      </p:grpSpPr>
      <p:sp>
        <p:nvSpPr>
          <p:cNvPr id="207" name="Google Shape;207;p39"/>
          <p:cNvSpPr txBox="1">
            <a:spLocks noGrp="1"/>
          </p:cNvSpPr>
          <p:nvPr>
            <p:ph type="title"/>
          </p:nvPr>
        </p:nvSpPr>
        <p:spPr>
          <a:xfrm>
            <a:off x="1979453" y="1987550"/>
            <a:ext cx="697881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1400"/>
              <a:buFont typeface="Archivo Narrow"/>
              <a:buNone/>
              <a:defRPr sz="3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08" name="Google Shape;208;p39"/>
          <p:cNvSpPr txBox="1">
            <a:spLocks noGrp="1"/>
          </p:cNvSpPr>
          <p:nvPr>
            <p:ph type="body" idx="1"/>
          </p:nvPr>
        </p:nvSpPr>
        <p:spPr>
          <a:xfrm>
            <a:off x="1981200" y="3087240"/>
            <a:ext cx="6976872" cy="53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80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200" b="0"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11_Quote Texture BLUE">
  <p:cSld name="11_Quote Texture BLUE">
    <p:spTree>
      <p:nvGrpSpPr>
        <p:cNvPr id="1" name="Shape 209"/>
        <p:cNvGrpSpPr/>
        <p:nvPr/>
      </p:nvGrpSpPr>
      <p:grpSpPr>
        <a:xfrm>
          <a:off x="0" y="0"/>
          <a:ext cx="0" cy="0"/>
          <a:chOff x="0" y="0"/>
          <a:chExt cx="0" cy="0"/>
        </a:xfrm>
      </p:grpSpPr>
      <p:pic>
        <p:nvPicPr>
          <p:cNvPr id="210" name="Google Shape;210;p40" descr="Blue.jpg"/>
          <p:cNvPicPr preferRelativeResize="0"/>
          <p:nvPr/>
        </p:nvPicPr>
        <p:blipFill rotWithShape="1">
          <a:blip r:embed="rId2">
            <a:alphaModFix/>
          </a:blip>
          <a:srcRect/>
          <a:stretch/>
        </p:blipFill>
        <p:spPr>
          <a:xfrm>
            <a:off x="0" y="0"/>
            <a:ext cx="9144000" cy="5145024"/>
          </a:xfrm>
          <a:prstGeom prst="rect">
            <a:avLst/>
          </a:prstGeom>
          <a:noFill/>
          <a:ln>
            <a:noFill/>
          </a:ln>
        </p:spPr>
      </p:pic>
      <p:sp>
        <p:nvSpPr>
          <p:cNvPr id="211" name="Google Shape;211;p40"/>
          <p:cNvSpPr txBox="1">
            <a:spLocks noGrp="1"/>
          </p:cNvSpPr>
          <p:nvPr>
            <p:ph type="title"/>
          </p:nvPr>
        </p:nvSpPr>
        <p:spPr>
          <a:xfrm>
            <a:off x="1979453" y="1987550"/>
            <a:ext cx="697881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1400"/>
              <a:buFont typeface="Archivo Narrow"/>
              <a:buNone/>
              <a:defRPr sz="3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12" name="Google Shape;212;p40"/>
          <p:cNvSpPr txBox="1">
            <a:spLocks noGrp="1"/>
          </p:cNvSpPr>
          <p:nvPr>
            <p:ph type="body" idx="1"/>
          </p:nvPr>
        </p:nvSpPr>
        <p:spPr>
          <a:xfrm>
            <a:off x="1981200" y="3087240"/>
            <a:ext cx="6976872" cy="53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800"/>
              </a:spcBef>
              <a:spcAft>
                <a:spcPts val="0"/>
              </a:spcAft>
              <a:buClr>
                <a:schemeClr val="dk2"/>
              </a:buClr>
              <a:buSzPts val="1800"/>
              <a:buFont typeface="Open Sans"/>
              <a:buNone/>
              <a:defRPr sz="1800" b="0"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200" b="0"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pic>
        <p:nvPicPr>
          <p:cNvPr id="213" name="Google Shape;213;p40"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214" name="Google Shape;214;p40"/>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215" name="Google Shape;215;p40"/>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3_Divider White">
  <p:cSld name="13_Divider White">
    <p:spTree>
      <p:nvGrpSpPr>
        <p:cNvPr id="1" name="Shape 216"/>
        <p:cNvGrpSpPr/>
        <p:nvPr/>
      </p:nvGrpSpPr>
      <p:grpSpPr>
        <a:xfrm>
          <a:off x="0" y="0"/>
          <a:ext cx="0" cy="0"/>
          <a:chOff x="0" y="0"/>
          <a:chExt cx="0" cy="0"/>
        </a:xfrm>
      </p:grpSpPr>
      <p:sp>
        <p:nvSpPr>
          <p:cNvPr id="217" name="Google Shape;217;p41"/>
          <p:cNvSpPr txBox="1">
            <a:spLocks noGrp="1"/>
          </p:cNvSpPr>
          <p:nvPr>
            <p:ph type="title"/>
          </p:nvPr>
        </p:nvSpPr>
        <p:spPr>
          <a:xfrm>
            <a:off x="685800" y="2064684"/>
            <a:ext cx="804672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1400"/>
              <a:buFont typeface="Archivo Narrow"/>
              <a:buNone/>
              <a:defRPr sz="5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3_Divider_NoText">
  <p:cSld name="13_Divider White_1">
    <p:spTree>
      <p:nvGrpSpPr>
        <p:cNvPr id="1" name="Shape 2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4_Divider Texture BLUE">
  <p:cSld name="14_Divider Texture BLUE">
    <p:spTree>
      <p:nvGrpSpPr>
        <p:cNvPr id="1" name="Shape 219"/>
        <p:cNvGrpSpPr/>
        <p:nvPr/>
      </p:nvGrpSpPr>
      <p:grpSpPr>
        <a:xfrm>
          <a:off x="0" y="0"/>
          <a:ext cx="0" cy="0"/>
          <a:chOff x="0" y="0"/>
          <a:chExt cx="0" cy="0"/>
        </a:xfrm>
      </p:grpSpPr>
      <p:pic>
        <p:nvPicPr>
          <p:cNvPr id="220" name="Google Shape;220;p43" descr="Blue.jpg"/>
          <p:cNvPicPr preferRelativeResize="0"/>
          <p:nvPr/>
        </p:nvPicPr>
        <p:blipFill rotWithShape="1">
          <a:blip r:embed="rId2">
            <a:alphaModFix/>
          </a:blip>
          <a:srcRect/>
          <a:stretch/>
        </p:blipFill>
        <p:spPr>
          <a:xfrm>
            <a:off x="0" y="0"/>
            <a:ext cx="9144000" cy="5145024"/>
          </a:xfrm>
          <a:prstGeom prst="rect">
            <a:avLst/>
          </a:prstGeom>
          <a:noFill/>
          <a:ln>
            <a:noFill/>
          </a:ln>
        </p:spPr>
      </p:pic>
      <p:pic>
        <p:nvPicPr>
          <p:cNvPr id="221" name="Google Shape;221;p43"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222" name="Google Shape;222;p43"/>
          <p:cNvSpPr txBox="1">
            <a:spLocks noGrp="1"/>
          </p:cNvSpPr>
          <p:nvPr>
            <p:ph type="title"/>
          </p:nvPr>
        </p:nvSpPr>
        <p:spPr>
          <a:xfrm>
            <a:off x="228600" y="2064684"/>
            <a:ext cx="8046600" cy="43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1400"/>
              <a:buFont typeface="Archivo Narrow"/>
              <a:buNone/>
              <a:defRPr sz="50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23" name="Google Shape;223;p43"/>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224" name="Google Shape;224;p43"/>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19_Title N-tab PURPLE">
  <p:cSld name="19_Title N-tab PURPLE">
    <p:spTree>
      <p:nvGrpSpPr>
        <p:cNvPr id="1" name="Shape 225"/>
        <p:cNvGrpSpPr/>
        <p:nvPr/>
      </p:nvGrpSpPr>
      <p:grpSpPr>
        <a:xfrm>
          <a:off x="0" y="0"/>
          <a:ext cx="0" cy="0"/>
          <a:chOff x="0" y="0"/>
          <a:chExt cx="0" cy="0"/>
        </a:xfrm>
      </p:grpSpPr>
      <p:pic>
        <p:nvPicPr>
          <p:cNvPr id="226" name="Google Shape;226;p44" descr="Purple.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227" name="Google Shape;227;p44"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228" name="Google Shape;228;p44"/>
          <p:cNvSpPr txBox="1">
            <a:spLocks noGrp="1"/>
          </p:cNvSpPr>
          <p:nvPr>
            <p:ph type="body" idx="1"/>
          </p:nvPr>
        </p:nvSpPr>
        <p:spPr>
          <a:xfrm>
            <a:off x="247427" y="4220330"/>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229" name="Google Shape;229;p44"/>
          <p:cNvSpPr txBox="1">
            <a:spLocks noGrp="1"/>
          </p:cNvSpPr>
          <p:nvPr>
            <p:ph type="ctrTitle"/>
          </p:nvPr>
        </p:nvSpPr>
        <p:spPr>
          <a:xfrm>
            <a:off x="242686" y="2037157"/>
            <a:ext cx="6919972"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chivo Narrow"/>
              <a:buNone/>
              <a:defRPr sz="4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230" name="Google Shape;230;p44"/>
          <p:cNvSpPr txBox="1">
            <a:spLocks noGrp="1"/>
          </p:cNvSpPr>
          <p:nvPr>
            <p:ph type="subTitle" idx="2"/>
          </p:nvPr>
        </p:nvSpPr>
        <p:spPr>
          <a:xfrm>
            <a:off x="287929" y="3019821"/>
            <a:ext cx="6919293" cy="49887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rgbClr val="FFFFFF"/>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231" name="Google Shape;231;p44"/>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20_Title Full Logo PURPLE">
  <p:cSld name="20_Title Full Logo PURPLE">
    <p:spTree>
      <p:nvGrpSpPr>
        <p:cNvPr id="1" name="Shape 232"/>
        <p:cNvGrpSpPr/>
        <p:nvPr/>
      </p:nvGrpSpPr>
      <p:grpSpPr>
        <a:xfrm>
          <a:off x="0" y="0"/>
          <a:ext cx="0" cy="0"/>
          <a:chOff x="0" y="0"/>
          <a:chExt cx="0" cy="0"/>
        </a:xfrm>
      </p:grpSpPr>
      <p:pic>
        <p:nvPicPr>
          <p:cNvPr id="233" name="Google Shape;233;p45" descr="Purple.jpg"/>
          <p:cNvPicPr preferRelativeResize="0"/>
          <p:nvPr/>
        </p:nvPicPr>
        <p:blipFill rotWithShape="1">
          <a:blip r:embed="rId2">
            <a:alphaModFix/>
          </a:blip>
          <a:srcRect/>
          <a:stretch/>
        </p:blipFill>
        <p:spPr>
          <a:xfrm>
            <a:off x="0" y="0"/>
            <a:ext cx="9141291" cy="5143500"/>
          </a:xfrm>
          <a:prstGeom prst="rect">
            <a:avLst/>
          </a:prstGeom>
          <a:noFill/>
          <a:ln>
            <a:noFill/>
          </a:ln>
        </p:spPr>
      </p:pic>
      <p:sp>
        <p:nvSpPr>
          <p:cNvPr id="234" name="Google Shape;234;p45"/>
          <p:cNvSpPr txBox="1">
            <a:spLocks noGrp="1"/>
          </p:cNvSpPr>
          <p:nvPr>
            <p:ph type="body" idx="1"/>
          </p:nvPr>
        </p:nvSpPr>
        <p:spPr>
          <a:xfrm>
            <a:off x="247427" y="4220330"/>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235" name="Google Shape;235;p45"/>
          <p:cNvSpPr txBox="1">
            <a:spLocks noGrp="1"/>
          </p:cNvSpPr>
          <p:nvPr>
            <p:ph type="ctrTitle"/>
          </p:nvPr>
        </p:nvSpPr>
        <p:spPr>
          <a:xfrm>
            <a:off x="242829" y="2112264"/>
            <a:ext cx="6919972"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chivo Narrow"/>
              <a:buNone/>
              <a:defRPr sz="4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pic>
        <p:nvPicPr>
          <p:cNvPr id="236" name="Google Shape;236;p45" descr="Nielsen_R.png"/>
          <p:cNvPicPr preferRelativeResize="0"/>
          <p:nvPr/>
        </p:nvPicPr>
        <p:blipFill rotWithShape="1">
          <a:blip r:embed="rId3">
            <a:alphaModFix/>
          </a:blip>
          <a:srcRect/>
          <a:stretch/>
        </p:blipFill>
        <p:spPr>
          <a:xfrm>
            <a:off x="364067" y="1423174"/>
            <a:ext cx="952280" cy="336755"/>
          </a:xfrm>
          <a:prstGeom prst="rect">
            <a:avLst/>
          </a:prstGeom>
          <a:noFill/>
          <a:ln>
            <a:noFill/>
          </a:ln>
        </p:spPr>
      </p:pic>
      <p:sp>
        <p:nvSpPr>
          <p:cNvPr id="237" name="Google Shape;237;p45"/>
          <p:cNvSpPr txBox="1">
            <a:spLocks noGrp="1"/>
          </p:cNvSpPr>
          <p:nvPr>
            <p:ph type="subTitle" idx="2"/>
          </p:nvPr>
        </p:nvSpPr>
        <p:spPr>
          <a:xfrm>
            <a:off x="287929" y="3136392"/>
            <a:ext cx="6919293" cy="49887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rgbClr val="FFFFFF"/>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238" name="Google Shape;238;p45"/>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0b_Title Full Photo PURPLE">
  <p:cSld name="1_Custom Layout">
    <p:spTree>
      <p:nvGrpSpPr>
        <p:cNvPr id="1" name="Shape 239"/>
        <p:cNvGrpSpPr/>
        <p:nvPr/>
      </p:nvGrpSpPr>
      <p:grpSpPr>
        <a:xfrm>
          <a:off x="0" y="0"/>
          <a:ext cx="0" cy="0"/>
          <a:chOff x="0" y="0"/>
          <a:chExt cx="0" cy="0"/>
        </a:xfrm>
      </p:grpSpPr>
      <p:pic>
        <p:nvPicPr>
          <p:cNvPr id="240" name="Google Shape;240;p46"/>
          <p:cNvPicPr preferRelativeResize="0"/>
          <p:nvPr/>
        </p:nvPicPr>
        <p:blipFill rotWithShape="1">
          <a:blip r:embed="rId2">
            <a:alphaModFix/>
          </a:blip>
          <a:srcRect/>
          <a:stretch/>
        </p:blipFill>
        <p:spPr>
          <a:xfrm>
            <a:off x="0" y="762"/>
            <a:ext cx="9141300" cy="5142000"/>
          </a:xfrm>
          <a:prstGeom prst="rect">
            <a:avLst/>
          </a:prstGeom>
          <a:noFill/>
          <a:ln>
            <a:noFill/>
          </a:ln>
        </p:spPr>
      </p:pic>
      <p:pic>
        <p:nvPicPr>
          <p:cNvPr id="241" name="Google Shape;241;p46" descr="Purple strip.jpg"/>
          <p:cNvPicPr preferRelativeResize="0"/>
          <p:nvPr/>
        </p:nvPicPr>
        <p:blipFill rotWithShape="1">
          <a:blip r:embed="rId3">
            <a:alphaModFix/>
          </a:blip>
          <a:srcRect/>
          <a:stretch/>
        </p:blipFill>
        <p:spPr>
          <a:xfrm>
            <a:off x="0" y="0"/>
            <a:ext cx="176700" cy="5143500"/>
          </a:xfrm>
          <a:prstGeom prst="rect">
            <a:avLst/>
          </a:prstGeom>
          <a:noFill/>
          <a:ln>
            <a:noFill/>
          </a:ln>
        </p:spPr>
      </p:pic>
      <p:sp>
        <p:nvSpPr>
          <p:cNvPr id="242" name="Google Shape;242;p46"/>
          <p:cNvSpPr txBox="1">
            <a:spLocks noGrp="1"/>
          </p:cNvSpPr>
          <p:nvPr>
            <p:ph type="body" idx="1"/>
          </p:nvPr>
        </p:nvSpPr>
        <p:spPr>
          <a:xfrm>
            <a:off x="292170" y="4496658"/>
            <a:ext cx="2891100" cy="5229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243" name="Google Shape;243;p46"/>
          <p:cNvSpPr txBox="1">
            <a:spLocks noGrp="1"/>
          </p:cNvSpPr>
          <p:nvPr>
            <p:ph type="ctrTitle"/>
          </p:nvPr>
        </p:nvSpPr>
        <p:spPr>
          <a:xfrm>
            <a:off x="296538" y="639390"/>
            <a:ext cx="7881000" cy="649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44" name="Google Shape;244;p46"/>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245" name="Google Shape;245;p46"/>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21_Title N-tab White">
  <p:cSld name="21_Title N-tab White">
    <p:spTree>
      <p:nvGrpSpPr>
        <p:cNvPr id="1" name="Shape 246"/>
        <p:cNvGrpSpPr/>
        <p:nvPr/>
      </p:nvGrpSpPr>
      <p:grpSpPr>
        <a:xfrm>
          <a:off x="0" y="0"/>
          <a:ext cx="0" cy="0"/>
          <a:chOff x="0" y="0"/>
          <a:chExt cx="0" cy="0"/>
        </a:xfrm>
      </p:grpSpPr>
      <p:pic>
        <p:nvPicPr>
          <p:cNvPr id="247" name="Google Shape;247;p47" descr="Purpl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248" name="Google Shape;248;p47"/>
          <p:cNvSpPr txBox="1">
            <a:spLocks noGrp="1"/>
          </p:cNvSpPr>
          <p:nvPr>
            <p:ph type="ctrTitle"/>
          </p:nvPr>
        </p:nvSpPr>
        <p:spPr>
          <a:xfrm>
            <a:off x="296538" y="2113300"/>
            <a:ext cx="7020154"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49" name="Google Shape;249;p47"/>
          <p:cNvSpPr txBox="1">
            <a:spLocks noGrp="1"/>
          </p:cNvSpPr>
          <p:nvPr>
            <p:ph type="subTitle" idx="1"/>
          </p:nvPr>
        </p:nvSpPr>
        <p:spPr>
          <a:xfrm>
            <a:off x="369106" y="3139005"/>
            <a:ext cx="7020154" cy="42742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chemeClr val="dk2"/>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250" name="Google Shape;250;p47"/>
          <p:cNvSpPr txBox="1">
            <a:spLocks noGrp="1"/>
          </p:cNvSpPr>
          <p:nvPr>
            <p:ph type="body" idx="2"/>
          </p:nvPr>
        </p:nvSpPr>
        <p:spPr>
          <a:xfrm>
            <a:off x="296538" y="4496658"/>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251" name="Google Shape;251;p47" descr="N Element Tab Square-Blue_RGB.png"/>
          <p:cNvPicPr preferRelativeResize="0"/>
          <p:nvPr/>
        </p:nvPicPr>
        <p:blipFill rotWithShape="1">
          <a:blip r:embed="rId3">
            <a:alphaModFix/>
          </a:blip>
          <a:srcRect/>
          <a:stretch/>
        </p:blipFill>
        <p:spPr>
          <a:xfrm>
            <a:off x="389339" y="1380252"/>
            <a:ext cx="378801" cy="378969"/>
          </a:xfrm>
          <a:prstGeom prst="rect">
            <a:avLst/>
          </a:prstGeom>
          <a:noFill/>
          <a:ln>
            <a:noFill/>
          </a:ln>
        </p:spPr>
      </p:pic>
      <p:sp>
        <p:nvSpPr>
          <p:cNvPr id="252" name="Google Shape;252;p47"/>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22_Title Full Logo White">
  <p:cSld name="22_Title Full Logo White">
    <p:spTree>
      <p:nvGrpSpPr>
        <p:cNvPr id="1" name="Shape 253"/>
        <p:cNvGrpSpPr/>
        <p:nvPr/>
      </p:nvGrpSpPr>
      <p:grpSpPr>
        <a:xfrm>
          <a:off x="0" y="0"/>
          <a:ext cx="0" cy="0"/>
          <a:chOff x="0" y="0"/>
          <a:chExt cx="0" cy="0"/>
        </a:xfrm>
      </p:grpSpPr>
      <p:pic>
        <p:nvPicPr>
          <p:cNvPr id="254" name="Google Shape;254;p48" descr="Purpl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255" name="Google Shape;255;p48"/>
          <p:cNvSpPr txBox="1">
            <a:spLocks noGrp="1"/>
          </p:cNvSpPr>
          <p:nvPr>
            <p:ph type="ctrTitle"/>
          </p:nvPr>
        </p:nvSpPr>
        <p:spPr>
          <a:xfrm>
            <a:off x="296538" y="2113300"/>
            <a:ext cx="7020154"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56" name="Google Shape;256;p48"/>
          <p:cNvSpPr txBox="1">
            <a:spLocks noGrp="1"/>
          </p:cNvSpPr>
          <p:nvPr>
            <p:ph type="subTitle" idx="1"/>
          </p:nvPr>
        </p:nvSpPr>
        <p:spPr>
          <a:xfrm>
            <a:off x="332822" y="3175289"/>
            <a:ext cx="7020154" cy="42742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chemeClr val="dk2"/>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257" name="Google Shape;257;p48"/>
          <p:cNvSpPr txBox="1">
            <a:spLocks noGrp="1"/>
          </p:cNvSpPr>
          <p:nvPr>
            <p:ph type="body" idx="2"/>
          </p:nvPr>
        </p:nvSpPr>
        <p:spPr>
          <a:xfrm>
            <a:off x="292170" y="4496658"/>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258" name="Google Shape;258;p48" descr="Nielsen-Wordmark-Color-RGB.png"/>
          <p:cNvPicPr preferRelativeResize="0"/>
          <p:nvPr/>
        </p:nvPicPr>
        <p:blipFill rotWithShape="1">
          <a:blip r:embed="rId3">
            <a:alphaModFix/>
          </a:blip>
          <a:srcRect/>
          <a:stretch/>
        </p:blipFill>
        <p:spPr>
          <a:xfrm>
            <a:off x="406802" y="1412344"/>
            <a:ext cx="980035" cy="345927"/>
          </a:xfrm>
          <a:prstGeom prst="rect">
            <a:avLst/>
          </a:prstGeom>
          <a:noFill/>
          <a:ln>
            <a:noFill/>
          </a:ln>
        </p:spPr>
      </p:pic>
      <p:sp>
        <p:nvSpPr>
          <p:cNvPr id="259" name="Google Shape;259;p48"/>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260"/>
        <p:cNvGrpSpPr/>
        <p:nvPr/>
      </p:nvGrpSpPr>
      <p:grpSpPr>
        <a:xfrm>
          <a:off x="0" y="0"/>
          <a:ext cx="0" cy="0"/>
          <a:chOff x="0" y="0"/>
          <a:chExt cx="0" cy="0"/>
        </a:xfrm>
      </p:grpSpPr>
      <p:sp>
        <p:nvSpPr>
          <p:cNvPr id="261" name="Google Shape;261;p49"/>
          <p:cNvSpPr txBox="1">
            <a:spLocks noGrp="1"/>
          </p:cNvSpPr>
          <p:nvPr>
            <p:ph type="title"/>
          </p:nvPr>
        </p:nvSpPr>
        <p:spPr>
          <a:xfrm>
            <a:off x="593725" y="354013"/>
            <a:ext cx="8165592"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62" name="Google Shape;262;p49"/>
          <p:cNvSpPr txBox="1">
            <a:spLocks noGrp="1"/>
          </p:cNvSpPr>
          <p:nvPr>
            <p:ph type="body" idx="1"/>
          </p:nvPr>
        </p:nvSpPr>
        <p:spPr>
          <a:xfrm>
            <a:off x="594360" y="819150"/>
            <a:ext cx="816559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263" name="Google Shape;263;p49"/>
          <p:cNvSpPr txBox="1">
            <a:spLocks noGrp="1"/>
          </p:cNvSpPr>
          <p:nvPr>
            <p:ph type="body" idx="2"/>
          </p:nvPr>
        </p:nvSpPr>
        <p:spPr>
          <a:xfrm>
            <a:off x="594360" y="1490472"/>
            <a:ext cx="8165592" cy="3059906"/>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80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264" name="Google Shape;264;p49"/>
          <p:cNvSpPr txBox="1">
            <a:spLocks noGrp="1"/>
          </p:cNvSpPr>
          <p:nvPr>
            <p:ph type="body" idx="3"/>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265" name="Google Shape;265;p49" descr="Purpl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266" name="Google Shape;266;p49"/>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4_Title only">
  <p:cSld name="24_Title only">
    <p:spTree>
      <p:nvGrpSpPr>
        <p:cNvPr id="1" name="Shape 267"/>
        <p:cNvGrpSpPr/>
        <p:nvPr/>
      </p:nvGrpSpPr>
      <p:grpSpPr>
        <a:xfrm>
          <a:off x="0" y="0"/>
          <a:ext cx="0" cy="0"/>
          <a:chOff x="0" y="0"/>
          <a:chExt cx="0" cy="0"/>
        </a:xfrm>
      </p:grpSpPr>
      <p:sp>
        <p:nvSpPr>
          <p:cNvPr id="268" name="Google Shape;268;p50"/>
          <p:cNvSpPr txBox="1">
            <a:spLocks noGrp="1"/>
          </p:cNvSpPr>
          <p:nvPr>
            <p:ph type="title"/>
          </p:nvPr>
        </p:nvSpPr>
        <p:spPr>
          <a:xfrm>
            <a:off x="594360" y="353483"/>
            <a:ext cx="8166672" cy="433917"/>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69" name="Google Shape;269;p50"/>
          <p:cNvSpPr txBox="1">
            <a:spLocks noGrp="1"/>
          </p:cNvSpPr>
          <p:nvPr>
            <p:ph type="body" idx="1"/>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270" name="Google Shape;270;p50"/>
          <p:cNvSpPr txBox="1">
            <a:spLocks noGrp="1"/>
          </p:cNvSpPr>
          <p:nvPr>
            <p:ph type="body" idx="2"/>
          </p:nvPr>
        </p:nvSpPr>
        <p:spPr>
          <a:xfrm>
            <a:off x="594360" y="819150"/>
            <a:ext cx="816559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271" name="Google Shape;271;p50" descr="Purpl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272" name="Google Shape;272;p50"/>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_Table">
  <p:cSld name="27_Table">
    <p:spTree>
      <p:nvGrpSpPr>
        <p:cNvPr id="1" name="Shape 273"/>
        <p:cNvGrpSpPr/>
        <p:nvPr/>
      </p:nvGrpSpPr>
      <p:grpSpPr>
        <a:xfrm>
          <a:off x="0" y="0"/>
          <a:ext cx="0" cy="0"/>
          <a:chOff x="0" y="0"/>
          <a:chExt cx="0" cy="0"/>
        </a:xfrm>
      </p:grpSpPr>
      <p:sp>
        <p:nvSpPr>
          <p:cNvPr id="274" name="Google Shape;274;p51"/>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75" name="Google Shape;275;p51"/>
          <p:cNvSpPr txBox="1">
            <a:spLocks noGrp="1"/>
          </p:cNvSpPr>
          <p:nvPr>
            <p:ph type="body" idx="1"/>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276" name="Google Shape;276;p51"/>
          <p:cNvSpPr txBox="1">
            <a:spLocks noGrp="1"/>
          </p:cNvSpPr>
          <p:nvPr>
            <p:ph type="body" idx="2"/>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277" name="Google Shape;277;p51" descr="Purpl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278" name="Google Shape;278;p51"/>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_Quote White">
  <p:cSld name="28_Quote White">
    <p:spTree>
      <p:nvGrpSpPr>
        <p:cNvPr id="1" name="Shape 279"/>
        <p:cNvGrpSpPr/>
        <p:nvPr/>
      </p:nvGrpSpPr>
      <p:grpSpPr>
        <a:xfrm>
          <a:off x="0" y="0"/>
          <a:ext cx="0" cy="0"/>
          <a:chOff x="0" y="0"/>
          <a:chExt cx="0" cy="0"/>
        </a:xfrm>
      </p:grpSpPr>
      <p:sp>
        <p:nvSpPr>
          <p:cNvPr id="280" name="Google Shape;280;p52"/>
          <p:cNvSpPr txBox="1">
            <a:spLocks noGrp="1"/>
          </p:cNvSpPr>
          <p:nvPr>
            <p:ph type="title"/>
          </p:nvPr>
        </p:nvSpPr>
        <p:spPr>
          <a:xfrm>
            <a:off x="1979453" y="1987550"/>
            <a:ext cx="697881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1400"/>
              <a:buFont typeface="Archivo Narrow"/>
              <a:buNone/>
              <a:defRPr sz="3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81" name="Google Shape;281;p52"/>
          <p:cNvSpPr txBox="1">
            <a:spLocks noGrp="1"/>
          </p:cNvSpPr>
          <p:nvPr>
            <p:ph type="body" idx="1"/>
          </p:nvPr>
        </p:nvSpPr>
        <p:spPr>
          <a:xfrm>
            <a:off x="1981200" y="3087240"/>
            <a:ext cx="6976872" cy="53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80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200" b="0"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pic>
        <p:nvPicPr>
          <p:cNvPr id="282" name="Google Shape;282;p52" descr="Purpl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283" name="Google Shape;283;p52"/>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29_Quote Texture PURPLE">
  <p:cSld name="29_Quote Texture PURPLE">
    <p:spTree>
      <p:nvGrpSpPr>
        <p:cNvPr id="1" name="Shape 284"/>
        <p:cNvGrpSpPr/>
        <p:nvPr/>
      </p:nvGrpSpPr>
      <p:grpSpPr>
        <a:xfrm>
          <a:off x="0" y="0"/>
          <a:ext cx="0" cy="0"/>
          <a:chOff x="0" y="0"/>
          <a:chExt cx="0" cy="0"/>
        </a:xfrm>
      </p:grpSpPr>
      <p:pic>
        <p:nvPicPr>
          <p:cNvPr id="285" name="Google Shape;285;p53" descr="Purple.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286" name="Google Shape;286;p53"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287" name="Google Shape;287;p53"/>
          <p:cNvSpPr txBox="1">
            <a:spLocks noGrp="1"/>
          </p:cNvSpPr>
          <p:nvPr>
            <p:ph type="title"/>
          </p:nvPr>
        </p:nvSpPr>
        <p:spPr>
          <a:xfrm>
            <a:off x="1979453" y="1987550"/>
            <a:ext cx="697881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1400"/>
              <a:buFont typeface="Archivo Narrow"/>
              <a:buNone/>
              <a:defRPr sz="3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88" name="Google Shape;288;p53"/>
          <p:cNvSpPr txBox="1">
            <a:spLocks noGrp="1"/>
          </p:cNvSpPr>
          <p:nvPr>
            <p:ph type="body" idx="1"/>
          </p:nvPr>
        </p:nvSpPr>
        <p:spPr>
          <a:xfrm>
            <a:off x="1981200" y="3087240"/>
            <a:ext cx="6976872" cy="53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800"/>
              </a:spcBef>
              <a:spcAft>
                <a:spcPts val="0"/>
              </a:spcAft>
              <a:buClr>
                <a:schemeClr val="dk2"/>
              </a:buClr>
              <a:buSzPts val="1800"/>
              <a:buFont typeface="Open Sans"/>
              <a:buNone/>
              <a:defRPr sz="1800" b="0"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200" b="0"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289" name="Google Shape;289;p53"/>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290" name="Google Shape;290;p53"/>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30_Divider Slide">
  <p:cSld name="30_Divider Slide">
    <p:spTree>
      <p:nvGrpSpPr>
        <p:cNvPr id="1" name="Shape 291"/>
        <p:cNvGrpSpPr/>
        <p:nvPr/>
      </p:nvGrpSpPr>
      <p:grpSpPr>
        <a:xfrm>
          <a:off x="0" y="0"/>
          <a:ext cx="0" cy="0"/>
          <a:chOff x="0" y="0"/>
          <a:chExt cx="0" cy="0"/>
        </a:xfrm>
      </p:grpSpPr>
      <p:pic>
        <p:nvPicPr>
          <p:cNvPr id="292" name="Google Shape;292;p54"/>
          <p:cNvPicPr preferRelativeResize="0"/>
          <p:nvPr/>
        </p:nvPicPr>
        <p:blipFill rotWithShape="1">
          <a:blip r:embed="rId2">
            <a:alphaModFix/>
          </a:blip>
          <a:srcRect/>
          <a:stretch/>
        </p:blipFill>
        <p:spPr>
          <a:xfrm>
            <a:off x="0" y="762"/>
            <a:ext cx="9141291" cy="5141976"/>
          </a:xfrm>
          <a:prstGeom prst="rect">
            <a:avLst/>
          </a:prstGeom>
          <a:noFill/>
          <a:ln>
            <a:noFill/>
          </a:ln>
        </p:spPr>
      </p:pic>
      <p:pic>
        <p:nvPicPr>
          <p:cNvPr id="293" name="Google Shape;293;p54" descr="Purple strip.jpg"/>
          <p:cNvPicPr preferRelativeResize="0"/>
          <p:nvPr/>
        </p:nvPicPr>
        <p:blipFill rotWithShape="1">
          <a:blip r:embed="rId3">
            <a:alphaModFix/>
          </a:blip>
          <a:srcRect/>
          <a:stretch/>
        </p:blipFill>
        <p:spPr>
          <a:xfrm>
            <a:off x="0" y="0"/>
            <a:ext cx="176732" cy="5143500"/>
          </a:xfrm>
          <a:prstGeom prst="rect">
            <a:avLst/>
          </a:prstGeom>
          <a:noFill/>
          <a:ln>
            <a:noFill/>
          </a:ln>
        </p:spPr>
      </p:pic>
      <p:sp>
        <p:nvSpPr>
          <p:cNvPr id="294" name="Google Shape;294;p54"/>
          <p:cNvSpPr txBox="1"/>
          <p:nvPr/>
        </p:nvSpPr>
        <p:spPr>
          <a:xfrm>
            <a:off x="8877554" y="4932945"/>
            <a:ext cx="141064" cy="138499"/>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chemeClr val="lt1"/>
              </a:solidFill>
              <a:latin typeface="Open Sans" panose="02010600030101010101" charset="0"/>
              <a:ea typeface="Open Sans" panose="02010600030101010101" charset="0"/>
              <a:cs typeface="Open Sans" panose="02010600030101010101" charset="0"/>
              <a:sym typeface="Arial"/>
            </a:endParaRPr>
          </a:p>
        </p:txBody>
      </p:sp>
      <p:sp>
        <p:nvSpPr>
          <p:cNvPr id="295" name="Google Shape;295;p54"/>
          <p:cNvSpPr txBox="1">
            <a:spLocks noGrp="1"/>
          </p:cNvSpPr>
          <p:nvPr>
            <p:ph type="title"/>
          </p:nvPr>
        </p:nvSpPr>
        <p:spPr>
          <a:xfrm>
            <a:off x="304800" y="518622"/>
            <a:ext cx="8046600" cy="43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2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296" name="Google Shape;296;p54"/>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297" name="Google Shape;297;p54"/>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_Divider White">
  <p:cSld name="31_Divider White">
    <p:spTree>
      <p:nvGrpSpPr>
        <p:cNvPr id="1" name="Shape 298"/>
        <p:cNvGrpSpPr/>
        <p:nvPr/>
      </p:nvGrpSpPr>
      <p:grpSpPr>
        <a:xfrm>
          <a:off x="0" y="0"/>
          <a:ext cx="0" cy="0"/>
          <a:chOff x="0" y="0"/>
          <a:chExt cx="0" cy="0"/>
        </a:xfrm>
      </p:grpSpPr>
      <p:sp>
        <p:nvSpPr>
          <p:cNvPr id="299" name="Google Shape;299;p55"/>
          <p:cNvSpPr txBox="1">
            <a:spLocks noGrp="1"/>
          </p:cNvSpPr>
          <p:nvPr>
            <p:ph type="title"/>
          </p:nvPr>
        </p:nvSpPr>
        <p:spPr>
          <a:xfrm>
            <a:off x="685800" y="2064684"/>
            <a:ext cx="804672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1400"/>
              <a:buFont typeface="Archivo Narrow"/>
              <a:buNone/>
              <a:defRPr sz="5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pic>
        <p:nvPicPr>
          <p:cNvPr id="300" name="Google Shape;300;p55" descr="Purpl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301" name="Google Shape;301;p55"/>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1_Divider_NoText">
  <p:cSld name="31_Divider White_1">
    <p:spTree>
      <p:nvGrpSpPr>
        <p:cNvPr id="1" name="Shape 302"/>
        <p:cNvGrpSpPr/>
        <p:nvPr/>
      </p:nvGrpSpPr>
      <p:grpSpPr>
        <a:xfrm>
          <a:off x="0" y="0"/>
          <a:ext cx="0" cy="0"/>
          <a:chOff x="0" y="0"/>
          <a:chExt cx="0" cy="0"/>
        </a:xfrm>
      </p:grpSpPr>
      <p:pic>
        <p:nvPicPr>
          <p:cNvPr id="303" name="Google Shape;303;p56" descr="Purple strip.jpg"/>
          <p:cNvPicPr preferRelativeResize="0"/>
          <p:nvPr/>
        </p:nvPicPr>
        <p:blipFill rotWithShape="1">
          <a:blip r:embed="rId2">
            <a:alphaModFix/>
          </a:blip>
          <a:srcRect/>
          <a:stretch/>
        </p:blipFill>
        <p:spPr>
          <a:xfrm>
            <a:off x="0" y="0"/>
            <a:ext cx="176700" cy="5143500"/>
          </a:xfrm>
          <a:prstGeom prst="rect">
            <a:avLst/>
          </a:prstGeom>
          <a:noFill/>
          <a:ln>
            <a:noFill/>
          </a:ln>
        </p:spPr>
      </p:pic>
      <p:sp>
        <p:nvSpPr>
          <p:cNvPr id="304" name="Google Shape;304;p56"/>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33_End Slide N-square PURPLE (media tagline)">
  <p:cSld name="33_End Slide N-tab PURPLE">
    <p:spTree>
      <p:nvGrpSpPr>
        <p:cNvPr id="1" name="Shape 305"/>
        <p:cNvGrpSpPr/>
        <p:nvPr/>
      </p:nvGrpSpPr>
      <p:grpSpPr>
        <a:xfrm>
          <a:off x="0" y="0"/>
          <a:ext cx="0" cy="0"/>
          <a:chOff x="0" y="0"/>
          <a:chExt cx="0" cy="0"/>
        </a:xfrm>
      </p:grpSpPr>
      <p:pic>
        <p:nvPicPr>
          <p:cNvPr id="306" name="Google Shape;306;p57" descr="Purple.jpg"/>
          <p:cNvPicPr preferRelativeResize="0"/>
          <p:nvPr/>
        </p:nvPicPr>
        <p:blipFill rotWithShape="1">
          <a:blip r:embed="rId2">
            <a:alphaModFix/>
          </a:blip>
          <a:srcRect/>
          <a:stretch/>
        </p:blipFill>
        <p:spPr>
          <a:xfrm>
            <a:off x="2709" y="0"/>
            <a:ext cx="9141291" cy="5143500"/>
          </a:xfrm>
          <a:prstGeom prst="rect">
            <a:avLst/>
          </a:prstGeom>
          <a:noFill/>
          <a:ln>
            <a:noFill/>
          </a:ln>
        </p:spPr>
      </p:pic>
      <p:pic>
        <p:nvPicPr>
          <p:cNvPr id="307" name="Google Shape;307;p57" descr="N-Element-Tab-Square-White_RGB.png"/>
          <p:cNvPicPr preferRelativeResize="0"/>
          <p:nvPr/>
        </p:nvPicPr>
        <p:blipFill rotWithShape="1">
          <a:blip r:embed="rId3">
            <a:alphaModFix/>
          </a:blip>
          <a:srcRect/>
          <a:stretch/>
        </p:blipFill>
        <p:spPr>
          <a:xfrm>
            <a:off x="3768718" y="1767943"/>
            <a:ext cx="1606564" cy="1607280"/>
          </a:xfrm>
          <a:prstGeom prst="rect">
            <a:avLst/>
          </a:prstGeom>
          <a:noFill/>
          <a:ln>
            <a:noFill/>
          </a:ln>
        </p:spPr>
      </p:pic>
      <p:sp>
        <p:nvSpPr>
          <p:cNvPr id="308" name="Google Shape;308;p57"/>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309" name="Google Shape;309;p57"/>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ONE MEDIA TRUTH</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33_End Slide N-square PURPLE (connect tagline) 1">
  <p:cSld name="33_End Slide N-tab PURPLE_1">
    <p:spTree>
      <p:nvGrpSpPr>
        <p:cNvPr id="1" name="Shape 310"/>
        <p:cNvGrpSpPr/>
        <p:nvPr/>
      </p:nvGrpSpPr>
      <p:grpSpPr>
        <a:xfrm>
          <a:off x="0" y="0"/>
          <a:ext cx="0" cy="0"/>
          <a:chOff x="0" y="0"/>
          <a:chExt cx="0" cy="0"/>
        </a:xfrm>
      </p:grpSpPr>
      <p:pic>
        <p:nvPicPr>
          <p:cNvPr id="311" name="Google Shape;311;p58" descr="Purple.jpg"/>
          <p:cNvPicPr preferRelativeResize="0"/>
          <p:nvPr/>
        </p:nvPicPr>
        <p:blipFill rotWithShape="1">
          <a:blip r:embed="rId2">
            <a:alphaModFix/>
          </a:blip>
          <a:srcRect/>
          <a:stretch/>
        </p:blipFill>
        <p:spPr>
          <a:xfrm>
            <a:off x="2709" y="0"/>
            <a:ext cx="9141293" cy="5143501"/>
          </a:xfrm>
          <a:prstGeom prst="rect">
            <a:avLst/>
          </a:prstGeom>
          <a:noFill/>
          <a:ln>
            <a:noFill/>
          </a:ln>
        </p:spPr>
      </p:pic>
      <p:pic>
        <p:nvPicPr>
          <p:cNvPr id="312" name="Google Shape;312;p58" descr="N-Element-Tab-Square-White_RGB.png"/>
          <p:cNvPicPr preferRelativeResize="0"/>
          <p:nvPr/>
        </p:nvPicPr>
        <p:blipFill rotWithShape="1">
          <a:blip r:embed="rId3">
            <a:alphaModFix/>
          </a:blip>
          <a:srcRect/>
          <a:stretch/>
        </p:blipFill>
        <p:spPr>
          <a:xfrm>
            <a:off x="3768718" y="1767943"/>
            <a:ext cx="1606567" cy="1607281"/>
          </a:xfrm>
          <a:prstGeom prst="rect">
            <a:avLst/>
          </a:prstGeom>
          <a:noFill/>
          <a:ln>
            <a:noFill/>
          </a:ln>
        </p:spPr>
      </p:pic>
      <p:sp>
        <p:nvSpPr>
          <p:cNvPr id="313" name="Google Shape;313;p58"/>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314" name="Google Shape;314;p58"/>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SHAPING A SMARTER MARKET</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34_End Slide Full Logo PURPLE (media tagline)">
  <p:cSld name="34_End Slide Full Logo PURPLE">
    <p:spTree>
      <p:nvGrpSpPr>
        <p:cNvPr id="1" name="Shape 315"/>
        <p:cNvGrpSpPr/>
        <p:nvPr/>
      </p:nvGrpSpPr>
      <p:grpSpPr>
        <a:xfrm>
          <a:off x="0" y="0"/>
          <a:ext cx="0" cy="0"/>
          <a:chOff x="0" y="0"/>
          <a:chExt cx="0" cy="0"/>
        </a:xfrm>
      </p:grpSpPr>
      <p:pic>
        <p:nvPicPr>
          <p:cNvPr id="316" name="Google Shape;316;p59" descr="Purple.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317" name="Google Shape;317;p59" descr="Nielsen-Wordmark-White-RGB.png"/>
          <p:cNvPicPr preferRelativeResize="0"/>
          <p:nvPr/>
        </p:nvPicPr>
        <p:blipFill rotWithShape="1">
          <a:blip r:embed="rId3">
            <a:alphaModFix/>
          </a:blip>
          <a:srcRect/>
          <a:stretch/>
        </p:blipFill>
        <p:spPr>
          <a:xfrm>
            <a:off x="2695852" y="1770502"/>
            <a:ext cx="3752296" cy="1324464"/>
          </a:xfrm>
          <a:prstGeom prst="rect">
            <a:avLst/>
          </a:prstGeom>
          <a:noFill/>
          <a:ln>
            <a:noFill/>
          </a:ln>
        </p:spPr>
      </p:pic>
      <p:sp>
        <p:nvSpPr>
          <p:cNvPr id="318" name="Google Shape;318;p59"/>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319" name="Google Shape;319;p59"/>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ONE MEDIA TRUTH</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34_End Slide Full Logo PURPLE (connect tagline) 1">
  <p:cSld name="34_End Slide Full Logo PURPLE_1">
    <p:spTree>
      <p:nvGrpSpPr>
        <p:cNvPr id="1" name="Shape 320"/>
        <p:cNvGrpSpPr/>
        <p:nvPr/>
      </p:nvGrpSpPr>
      <p:grpSpPr>
        <a:xfrm>
          <a:off x="0" y="0"/>
          <a:ext cx="0" cy="0"/>
          <a:chOff x="0" y="0"/>
          <a:chExt cx="0" cy="0"/>
        </a:xfrm>
      </p:grpSpPr>
      <p:pic>
        <p:nvPicPr>
          <p:cNvPr id="321" name="Google Shape;321;p60" descr="Purple.jpg"/>
          <p:cNvPicPr preferRelativeResize="0"/>
          <p:nvPr/>
        </p:nvPicPr>
        <p:blipFill rotWithShape="1">
          <a:blip r:embed="rId2">
            <a:alphaModFix/>
          </a:blip>
          <a:srcRect/>
          <a:stretch/>
        </p:blipFill>
        <p:spPr>
          <a:xfrm>
            <a:off x="0" y="0"/>
            <a:ext cx="9141293" cy="5143501"/>
          </a:xfrm>
          <a:prstGeom prst="rect">
            <a:avLst/>
          </a:prstGeom>
          <a:noFill/>
          <a:ln>
            <a:noFill/>
          </a:ln>
        </p:spPr>
      </p:pic>
      <p:pic>
        <p:nvPicPr>
          <p:cNvPr id="322" name="Google Shape;322;p60" descr="Nielsen-Wordmark-White-RGB.png"/>
          <p:cNvPicPr preferRelativeResize="0"/>
          <p:nvPr/>
        </p:nvPicPr>
        <p:blipFill rotWithShape="1">
          <a:blip r:embed="rId3">
            <a:alphaModFix/>
          </a:blip>
          <a:srcRect/>
          <a:stretch/>
        </p:blipFill>
        <p:spPr>
          <a:xfrm>
            <a:off x="2695852" y="1770502"/>
            <a:ext cx="3752295" cy="1324463"/>
          </a:xfrm>
          <a:prstGeom prst="rect">
            <a:avLst/>
          </a:prstGeom>
          <a:noFill/>
          <a:ln>
            <a:noFill/>
          </a:ln>
        </p:spPr>
      </p:pic>
      <p:sp>
        <p:nvSpPr>
          <p:cNvPr id="323" name="Google Shape;323;p60"/>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324" name="Google Shape;324;p60"/>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SHAPING A SMARTER MARKET</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37_Title N-tab GREEN">
  <p:cSld name="37_Title N-tab GREEN">
    <p:spTree>
      <p:nvGrpSpPr>
        <p:cNvPr id="1" name="Shape 325"/>
        <p:cNvGrpSpPr/>
        <p:nvPr/>
      </p:nvGrpSpPr>
      <p:grpSpPr>
        <a:xfrm>
          <a:off x="0" y="0"/>
          <a:ext cx="0" cy="0"/>
          <a:chOff x="0" y="0"/>
          <a:chExt cx="0" cy="0"/>
        </a:xfrm>
      </p:grpSpPr>
      <p:pic>
        <p:nvPicPr>
          <p:cNvPr id="326" name="Google Shape;326;p61" descr="Green.jpg"/>
          <p:cNvPicPr preferRelativeResize="0"/>
          <p:nvPr/>
        </p:nvPicPr>
        <p:blipFill rotWithShape="1">
          <a:blip r:embed="rId2">
            <a:alphaModFix/>
          </a:blip>
          <a:srcRect/>
          <a:stretch/>
        </p:blipFill>
        <p:spPr>
          <a:xfrm>
            <a:off x="0" y="0"/>
            <a:ext cx="9141291" cy="5143500"/>
          </a:xfrm>
          <a:prstGeom prst="rect">
            <a:avLst/>
          </a:prstGeom>
          <a:noFill/>
          <a:ln>
            <a:noFill/>
          </a:ln>
        </p:spPr>
      </p:pic>
      <p:sp>
        <p:nvSpPr>
          <p:cNvPr id="327" name="Google Shape;327;p61"/>
          <p:cNvSpPr txBox="1">
            <a:spLocks noGrp="1"/>
          </p:cNvSpPr>
          <p:nvPr>
            <p:ph type="body" idx="1"/>
          </p:nvPr>
        </p:nvSpPr>
        <p:spPr>
          <a:xfrm>
            <a:off x="247427" y="4220330"/>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328" name="Google Shape;328;p61"/>
          <p:cNvSpPr txBox="1">
            <a:spLocks noGrp="1"/>
          </p:cNvSpPr>
          <p:nvPr>
            <p:ph type="ctrTitle"/>
          </p:nvPr>
        </p:nvSpPr>
        <p:spPr>
          <a:xfrm>
            <a:off x="242829" y="2038350"/>
            <a:ext cx="6919972"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chivo Narrow"/>
              <a:buNone/>
              <a:defRPr sz="4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pic>
        <p:nvPicPr>
          <p:cNvPr id="329" name="Google Shape;329;p61"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330" name="Google Shape;330;p61"/>
          <p:cNvSpPr txBox="1">
            <a:spLocks noGrp="1"/>
          </p:cNvSpPr>
          <p:nvPr>
            <p:ph type="subTitle" idx="2"/>
          </p:nvPr>
        </p:nvSpPr>
        <p:spPr>
          <a:xfrm>
            <a:off x="287929" y="3019821"/>
            <a:ext cx="6919293" cy="49887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rgbClr val="FFFFFF"/>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331" name="Google Shape;331;p61"/>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38_Title Full Logo GREEN">
  <p:cSld name="38_Title Full Logo GREEN">
    <p:spTree>
      <p:nvGrpSpPr>
        <p:cNvPr id="1" name="Shape 332"/>
        <p:cNvGrpSpPr/>
        <p:nvPr/>
      </p:nvGrpSpPr>
      <p:grpSpPr>
        <a:xfrm>
          <a:off x="0" y="0"/>
          <a:ext cx="0" cy="0"/>
          <a:chOff x="0" y="0"/>
          <a:chExt cx="0" cy="0"/>
        </a:xfrm>
      </p:grpSpPr>
      <p:pic>
        <p:nvPicPr>
          <p:cNvPr id="333" name="Google Shape;333;p62" descr="Green.jpg"/>
          <p:cNvPicPr preferRelativeResize="0"/>
          <p:nvPr/>
        </p:nvPicPr>
        <p:blipFill rotWithShape="1">
          <a:blip r:embed="rId2">
            <a:alphaModFix/>
          </a:blip>
          <a:srcRect/>
          <a:stretch/>
        </p:blipFill>
        <p:spPr>
          <a:xfrm>
            <a:off x="0" y="0"/>
            <a:ext cx="9141291" cy="5143500"/>
          </a:xfrm>
          <a:prstGeom prst="rect">
            <a:avLst/>
          </a:prstGeom>
          <a:noFill/>
          <a:ln>
            <a:noFill/>
          </a:ln>
        </p:spPr>
      </p:pic>
      <p:sp>
        <p:nvSpPr>
          <p:cNvPr id="334" name="Google Shape;334;p62"/>
          <p:cNvSpPr txBox="1">
            <a:spLocks noGrp="1"/>
          </p:cNvSpPr>
          <p:nvPr>
            <p:ph type="body" idx="1"/>
          </p:nvPr>
        </p:nvSpPr>
        <p:spPr>
          <a:xfrm>
            <a:off x="247427" y="4220330"/>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335" name="Google Shape;335;p62"/>
          <p:cNvSpPr txBox="1">
            <a:spLocks noGrp="1"/>
          </p:cNvSpPr>
          <p:nvPr>
            <p:ph type="ctrTitle"/>
          </p:nvPr>
        </p:nvSpPr>
        <p:spPr>
          <a:xfrm>
            <a:off x="242829" y="2112264"/>
            <a:ext cx="6919972"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chivo Narrow"/>
              <a:buNone/>
              <a:defRPr sz="4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pic>
        <p:nvPicPr>
          <p:cNvPr id="336" name="Google Shape;336;p62" descr="Nielsen_R.png"/>
          <p:cNvPicPr preferRelativeResize="0"/>
          <p:nvPr/>
        </p:nvPicPr>
        <p:blipFill rotWithShape="1">
          <a:blip r:embed="rId3">
            <a:alphaModFix/>
          </a:blip>
          <a:srcRect/>
          <a:stretch/>
        </p:blipFill>
        <p:spPr>
          <a:xfrm>
            <a:off x="364067" y="1423174"/>
            <a:ext cx="952280" cy="336755"/>
          </a:xfrm>
          <a:prstGeom prst="rect">
            <a:avLst/>
          </a:prstGeom>
          <a:noFill/>
          <a:ln>
            <a:noFill/>
          </a:ln>
        </p:spPr>
      </p:pic>
      <p:sp>
        <p:nvSpPr>
          <p:cNvPr id="337" name="Google Shape;337;p62"/>
          <p:cNvSpPr txBox="1">
            <a:spLocks noGrp="1"/>
          </p:cNvSpPr>
          <p:nvPr>
            <p:ph type="subTitle" idx="2"/>
          </p:nvPr>
        </p:nvSpPr>
        <p:spPr>
          <a:xfrm>
            <a:off x="287929" y="3136392"/>
            <a:ext cx="6919293" cy="49887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rgbClr val="FFFFFF"/>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338" name="Google Shape;338;p62"/>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8b_Title Full Photo GREEN">
  <p:cSld name="2_Custom Layout">
    <p:spTree>
      <p:nvGrpSpPr>
        <p:cNvPr id="1" name="Shape 339"/>
        <p:cNvGrpSpPr/>
        <p:nvPr/>
      </p:nvGrpSpPr>
      <p:grpSpPr>
        <a:xfrm>
          <a:off x="0" y="0"/>
          <a:ext cx="0" cy="0"/>
          <a:chOff x="0" y="0"/>
          <a:chExt cx="0" cy="0"/>
        </a:xfrm>
      </p:grpSpPr>
      <p:pic>
        <p:nvPicPr>
          <p:cNvPr id="340" name="Google Shape;340;p63"/>
          <p:cNvPicPr preferRelativeResize="0"/>
          <p:nvPr/>
        </p:nvPicPr>
        <p:blipFill rotWithShape="1">
          <a:blip r:embed="rId2">
            <a:alphaModFix/>
          </a:blip>
          <a:srcRect/>
          <a:stretch/>
        </p:blipFill>
        <p:spPr>
          <a:xfrm>
            <a:off x="0" y="762"/>
            <a:ext cx="9141300" cy="5142000"/>
          </a:xfrm>
          <a:prstGeom prst="rect">
            <a:avLst/>
          </a:prstGeom>
          <a:noFill/>
          <a:ln>
            <a:noFill/>
          </a:ln>
        </p:spPr>
      </p:pic>
      <p:sp>
        <p:nvSpPr>
          <p:cNvPr id="341" name="Google Shape;341;p63"/>
          <p:cNvSpPr txBox="1">
            <a:spLocks noGrp="1"/>
          </p:cNvSpPr>
          <p:nvPr>
            <p:ph type="body" idx="1"/>
          </p:nvPr>
        </p:nvSpPr>
        <p:spPr>
          <a:xfrm>
            <a:off x="292170" y="4496658"/>
            <a:ext cx="2891100" cy="5229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342" name="Google Shape;342;p63" descr="Green strip.jpg"/>
          <p:cNvPicPr preferRelativeResize="0"/>
          <p:nvPr/>
        </p:nvPicPr>
        <p:blipFill rotWithShape="1">
          <a:blip r:embed="rId3">
            <a:alphaModFix/>
          </a:blip>
          <a:srcRect/>
          <a:stretch/>
        </p:blipFill>
        <p:spPr>
          <a:xfrm>
            <a:off x="0" y="0"/>
            <a:ext cx="176700" cy="5143500"/>
          </a:xfrm>
          <a:prstGeom prst="rect">
            <a:avLst/>
          </a:prstGeom>
          <a:noFill/>
          <a:ln>
            <a:noFill/>
          </a:ln>
        </p:spPr>
      </p:pic>
      <p:sp>
        <p:nvSpPr>
          <p:cNvPr id="343" name="Google Shape;343;p63"/>
          <p:cNvSpPr txBox="1">
            <a:spLocks noGrp="1"/>
          </p:cNvSpPr>
          <p:nvPr>
            <p:ph type="ctrTitle"/>
          </p:nvPr>
        </p:nvSpPr>
        <p:spPr>
          <a:xfrm>
            <a:off x="296538" y="639390"/>
            <a:ext cx="7881000" cy="649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344" name="Google Shape;344;p63"/>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345" name="Google Shape;345;p63"/>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39_Title N-tab White">
  <p:cSld name="39_Title N-tab White">
    <p:spTree>
      <p:nvGrpSpPr>
        <p:cNvPr id="1" name="Shape 346"/>
        <p:cNvGrpSpPr/>
        <p:nvPr/>
      </p:nvGrpSpPr>
      <p:grpSpPr>
        <a:xfrm>
          <a:off x="0" y="0"/>
          <a:ext cx="0" cy="0"/>
          <a:chOff x="0" y="0"/>
          <a:chExt cx="0" cy="0"/>
        </a:xfrm>
      </p:grpSpPr>
      <p:pic>
        <p:nvPicPr>
          <p:cNvPr id="347" name="Google Shape;347;p64" descr="Green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348" name="Google Shape;348;p64"/>
          <p:cNvSpPr txBox="1">
            <a:spLocks noGrp="1"/>
          </p:cNvSpPr>
          <p:nvPr>
            <p:ph type="ctrTitle"/>
          </p:nvPr>
        </p:nvSpPr>
        <p:spPr>
          <a:xfrm>
            <a:off x="296538" y="2113300"/>
            <a:ext cx="7020154"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349" name="Google Shape;349;p64"/>
          <p:cNvSpPr txBox="1">
            <a:spLocks noGrp="1"/>
          </p:cNvSpPr>
          <p:nvPr>
            <p:ph type="subTitle" idx="1"/>
          </p:nvPr>
        </p:nvSpPr>
        <p:spPr>
          <a:xfrm>
            <a:off x="369106" y="3139005"/>
            <a:ext cx="7020154" cy="42742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chemeClr val="dk2"/>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350" name="Google Shape;350;p64"/>
          <p:cNvSpPr txBox="1">
            <a:spLocks noGrp="1"/>
          </p:cNvSpPr>
          <p:nvPr>
            <p:ph type="body" idx="2"/>
          </p:nvPr>
        </p:nvSpPr>
        <p:spPr>
          <a:xfrm>
            <a:off x="296538" y="4496658"/>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351" name="Google Shape;351;p64" descr="N Element Tab Square-Blue_RGB.png"/>
          <p:cNvPicPr preferRelativeResize="0"/>
          <p:nvPr/>
        </p:nvPicPr>
        <p:blipFill rotWithShape="1">
          <a:blip r:embed="rId3">
            <a:alphaModFix/>
          </a:blip>
          <a:srcRect/>
          <a:stretch/>
        </p:blipFill>
        <p:spPr>
          <a:xfrm>
            <a:off x="389339" y="1380252"/>
            <a:ext cx="378801" cy="378969"/>
          </a:xfrm>
          <a:prstGeom prst="rect">
            <a:avLst/>
          </a:prstGeom>
          <a:noFill/>
          <a:ln>
            <a:noFill/>
          </a:ln>
        </p:spPr>
      </p:pic>
      <p:sp>
        <p:nvSpPr>
          <p:cNvPr id="352" name="Google Shape;352;p64"/>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40_Title Full Logo White">
  <p:cSld name="40_Title Full Logo White">
    <p:spTree>
      <p:nvGrpSpPr>
        <p:cNvPr id="1" name="Shape 353"/>
        <p:cNvGrpSpPr/>
        <p:nvPr/>
      </p:nvGrpSpPr>
      <p:grpSpPr>
        <a:xfrm>
          <a:off x="0" y="0"/>
          <a:ext cx="0" cy="0"/>
          <a:chOff x="0" y="0"/>
          <a:chExt cx="0" cy="0"/>
        </a:xfrm>
      </p:grpSpPr>
      <p:pic>
        <p:nvPicPr>
          <p:cNvPr id="354" name="Google Shape;354;p65" descr="Green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355" name="Google Shape;355;p65"/>
          <p:cNvSpPr txBox="1">
            <a:spLocks noGrp="1"/>
          </p:cNvSpPr>
          <p:nvPr>
            <p:ph type="ctrTitle"/>
          </p:nvPr>
        </p:nvSpPr>
        <p:spPr>
          <a:xfrm>
            <a:off x="296538" y="2113300"/>
            <a:ext cx="7020154"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356" name="Google Shape;356;p65"/>
          <p:cNvSpPr txBox="1">
            <a:spLocks noGrp="1"/>
          </p:cNvSpPr>
          <p:nvPr>
            <p:ph type="subTitle" idx="1"/>
          </p:nvPr>
        </p:nvSpPr>
        <p:spPr>
          <a:xfrm>
            <a:off x="369106" y="3139005"/>
            <a:ext cx="7020154" cy="42742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chemeClr val="dk2"/>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357" name="Google Shape;357;p65"/>
          <p:cNvSpPr txBox="1">
            <a:spLocks noGrp="1"/>
          </p:cNvSpPr>
          <p:nvPr>
            <p:ph type="body" idx="2"/>
          </p:nvPr>
        </p:nvSpPr>
        <p:spPr>
          <a:xfrm>
            <a:off x="292170" y="4496658"/>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358" name="Google Shape;358;p65" descr="Nielsen-Wordmark-Color-RGB.png"/>
          <p:cNvPicPr preferRelativeResize="0"/>
          <p:nvPr/>
        </p:nvPicPr>
        <p:blipFill rotWithShape="1">
          <a:blip r:embed="rId3">
            <a:alphaModFix/>
          </a:blip>
          <a:srcRect/>
          <a:stretch/>
        </p:blipFill>
        <p:spPr>
          <a:xfrm>
            <a:off x="406802" y="1412344"/>
            <a:ext cx="980035" cy="345927"/>
          </a:xfrm>
          <a:prstGeom prst="rect">
            <a:avLst/>
          </a:prstGeom>
          <a:noFill/>
          <a:ln>
            <a:noFill/>
          </a:ln>
        </p:spPr>
      </p:pic>
      <p:sp>
        <p:nvSpPr>
          <p:cNvPr id="359" name="Google Shape;359;p65"/>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_Chart">
  <p:cSld name="43_Chart">
    <p:spTree>
      <p:nvGrpSpPr>
        <p:cNvPr id="1" name="Shape 360"/>
        <p:cNvGrpSpPr/>
        <p:nvPr/>
      </p:nvGrpSpPr>
      <p:grpSpPr>
        <a:xfrm>
          <a:off x="0" y="0"/>
          <a:ext cx="0" cy="0"/>
          <a:chOff x="0" y="0"/>
          <a:chExt cx="0" cy="0"/>
        </a:xfrm>
      </p:grpSpPr>
      <p:sp>
        <p:nvSpPr>
          <p:cNvPr id="361" name="Google Shape;361;p66"/>
          <p:cNvSpPr txBox="1">
            <a:spLocks noGrp="1"/>
          </p:cNvSpPr>
          <p:nvPr>
            <p:ph type="body" idx="1"/>
          </p:nvPr>
        </p:nvSpPr>
        <p:spPr>
          <a:xfrm>
            <a:off x="594360" y="1327685"/>
            <a:ext cx="7876476" cy="188714"/>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362" name="Google Shape;362;p66"/>
          <p:cNvSpPr>
            <a:spLocks noGrp="1"/>
          </p:cNvSpPr>
          <p:nvPr>
            <p:ph type="chart" idx="2"/>
          </p:nvPr>
        </p:nvSpPr>
        <p:spPr>
          <a:xfrm>
            <a:off x="591172" y="2016353"/>
            <a:ext cx="7882286" cy="242906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4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R="0" lvl="2"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R="0" lvl="4"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R="0" lvl="5"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R="0" lvl="6"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R="0" lvl="7"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R="0" lvl="8"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363" name="Google Shape;363;p66"/>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364" name="Google Shape;364;p66"/>
          <p:cNvSpPr txBox="1">
            <a:spLocks noGrp="1"/>
          </p:cNvSpPr>
          <p:nvPr>
            <p:ph type="body" idx="3"/>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365" name="Google Shape;365;p66"/>
          <p:cNvSpPr txBox="1">
            <a:spLocks noGrp="1"/>
          </p:cNvSpPr>
          <p:nvPr>
            <p:ph type="body" idx="4"/>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366" name="Google Shape;366;p66" descr="Green strip.jpg"/>
          <p:cNvPicPr preferRelativeResize="0"/>
          <p:nvPr/>
        </p:nvPicPr>
        <p:blipFill rotWithShape="1">
          <a:blip r:embed="rId2">
            <a:alphaModFix/>
          </a:blip>
          <a:srcRect/>
          <a:stretch/>
        </p:blipFill>
        <p:spPr>
          <a:xfrm>
            <a:off x="0" y="762"/>
            <a:ext cx="176732" cy="5143500"/>
          </a:xfrm>
          <a:prstGeom prst="rect">
            <a:avLst/>
          </a:prstGeom>
          <a:noFill/>
          <a:ln>
            <a:noFill/>
          </a:ln>
        </p:spPr>
      </p:pic>
      <p:sp>
        <p:nvSpPr>
          <p:cNvPr id="367" name="Google Shape;367;p66"/>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_Side-by-side">
  <p:cSld name="44_Side-by-side">
    <p:spTree>
      <p:nvGrpSpPr>
        <p:cNvPr id="1" name="Shape 368"/>
        <p:cNvGrpSpPr/>
        <p:nvPr/>
      </p:nvGrpSpPr>
      <p:grpSpPr>
        <a:xfrm>
          <a:off x="0" y="0"/>
          <a:ext cx="0" cy="0"/>
          <a:chOff x="0" y="0"/>
          <a:chExt cx="0" cy="0"/>
        </a:xfrm>
      </p:grpSpPr>
      <p:sp>
        <p:nvSpPr>
          <p:cNvPr id="369" name="Google Shape;369;p67"/>
          <p:cNvSpPr txBox="1">
            <a:spLocks noGrp="1"/>
          </p:cNvSpPr>
          <p:nvPr>
            <p:ph type="body" idx="1"/>
          </p:nvPr>
        </p:nvSpPr>
        <p:spPr>
          <a:xfrm>
            <a:off x="594360" y="1316736"/>
            <a:ext cx="4087178" cy="132755"/>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370" name="Google Shape;370;p67"/>
          <p:cNvSpPr>
            <a:spLocks noGrp="1"/>
          </p:cNvSpPr>
          <p:nvPr>
            <p:ph type="chart" idx="2"/>
          </p:nvPr>
        </p:nvSpPr>
        <p:spPr>
          <a:xfrm>
            <a:off x="711200" y="1922023"/>
            <a:ext cx="3970338" cy="242906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4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R="0" lvl="2"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R="0" lvl="4"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R="0" lvl="5"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R="0" lvl="6"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R="0" lvl="7"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R="0" lvl="8"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371" name="Google Shape;371;p67"/>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372" name="Google Shape;372;p67"/>
          <p:cNvSpPr txBox="1">
            <a:spLocks noGrp="1"/>
          </p:cNvSpPr>
          <p:nvPr>
            <p:ph type="body" idx="3"/>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373" name="Google Shape;373;p67"/>
          <p:cNvSpPr>
            <a:spLocks noGrp="1"/>
          </p:cNvSpPr>
          <p:nvPr>
            <p:ph type="chart" idx="4"/>
          </p:nvPr>
        </p:nvSpPr>
        <p:spPr>
          <a:xfrm>
            <a:off x="4862512" y="1922023"/>
            <a:ext cx="3970338" cy="242906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4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R="0" lvl="2"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R="0" lvl="4"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R="0" lvl="5"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R="0" lvl="6"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R="0" lvl="7"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R="0" lvl="8"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374" name="Google Shape;374;p67"/>
          <p:cNvSpPr txBox="1">
            <a:spLocks noGrp="1"/>
          </p:cNvSpPr>
          <p:nvPr>
            <p:ph type="body" idx="5"/>
          </p:nvPr>
        </p:nvSpPr>
        <p:spPr>
          <a:xfrm>
            <a:off x="4761666" y="1316736"/>
            <a:ext cx="4087178" cy="132755"/>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375" name="Google Shape;375;p67"/>
          <p:cNvSpPr txBox="1">
            <a:spLocks noGrp="1"/>
          </p:cNvSpPr>
          <p:nvPr>
            <p:ph type="body" idx="6"/>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376" name="Google Shape;376;p67" descr="Green strip.jpg"/>
          <p:cNvPicPr preferRelativeResize="0"/>
          <p:nvPr/>
        </p:nvPicPr>
        <p:blipFill rotWithShape="1">
          <a:blip r:embed="rId2">
            <a:alphaModFix/>
          </a:blip>
          <a:srcRect/>
          <a:stretch/>
        </p:blipFill>
        <p:spPr>
          <a:xfrm>
            <a:off x="0" y="762"/>
            <a:ext cx="176732" cy="5143500"/>
          </a:xfrm>
          <a:prstGeom prst="rect">
            <a:avLst/>
          </a:prstGeom>
          <a:noFill/>
          <a:ln>
            <a:noFill/>
          </a:ln>
        </p:spPr>
      </p:pic>
      <p:sp>
        <p:nvSpPr>
          <p:cNvPr id="377" name="Google Shape;377;p67"/>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_Quote White">
  <p:cSld name="46_Quote White">
    <p:spTree>
      <p:nvGrpSpPr>
        <p:cNvPr id="1" name="Shape 378"/>
        <p:cNvGrpSpPr/>
        <p:nvPr/>
      </p:nvGrpSpPr>
      <p:grpSpPr>
        <a:xfrm>
          <a:off x="0" y="0"/>
          <a:ext cx="0" cy="0"/>
          <a:chOff x="0" y="0"/>
          <a:chExt cx="0" cy="0"/>
        </a:xfrm>
      </p:grpSpPr>
      <p:sp>
        <p:nvSpPr>
          <p:cNvPr id="379" name="Google Shape;379;p68"/>
          <p:cNvSpPr txBox="1">
            <a:spLocks noGrp="1"/>
          </p:cNvSpPr>
          <p:nvPr>
            <p:ph type="title"/>
          </p:nvPr>
        </p:nvSpPr>
        <p:spPr>
          <a:xfrm>
            <a:off x="1979453" y="1987550"/>
            <a:ext cx="697881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1400"/>
              <a:buFont typeface="Archivo Narrow"/>
              <a:buNone/>
              <a:defRPr sz="3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380" name="Google Shape;380;p68"/>
          <p:cNvSpPr txBox="1">
            <a:spLocks noGrp="1"/>
          </p:cNvSpPr>
          <p:nvPr>
            <p:ph type="body" idx="1"/>
          </p:nvPr>
        </p:nvSpPr>
        <p:spPr>
          <a:xfrm>
            <a:off x="1981200" y="3087240"/>
            <a:ext cx="6976872" cy="53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80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200" b="0"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pic>
        <p:nvPicPr>
          <p:cNvPr id="381" name="Google Shape;381;p68" descr="Green strip.jpg"/>
          <p:cNvPicPr preferRelativeResize="0"/>
          <p:nvPr/>
        </p:nvPicPr>
        <p:blipFill rotWithShape="1">
          <a:blip r:embed="rId2">
            <a:alphaModFix/>
          </a:blip>
          <a:srcRect/>
          <a:stretch/>
        </p:blipFill>
        <p:spPr>
          <a:xfrm>
            <a:off x="0" y="762"/>
            <a:ext cx="176732" cy="5143500"/>
          </a:xfrm>
          <a:prstGeom prst="rect">
            <a:avLst/>
          </a:prstGeom>
          <a:noFill/>
          <a:ln>
            <a:noFill/>
          </a:ln>
        </p:spPr>
      </p:pic>
      <p:sp>
        <p:nvSpPr>
          <p:cNvPr id="382" name="Google Shape;382;p68"/>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47_Quote Texture GREEN">
  <p:cSld name="47_Quote Texture GREEN">
    <p:spTree>
      <p:nvGrpSpPr>
        <p:cNvPr id="1" name="Shape 383"/>
        <p:cNvGrpSpPr/>
        <p:nvPr/>
      </p:nvGrpSpPr>
      <p:grpSpPr>
        <a:xfrm>
          <a:off x="0" y="0"/>
          <a:ext cx="0" cy="0"/>
          <a:chOff x="0" y="0"/>
          <a:chExt cx="0" cy="0"/>
        </a:xfrm>
      </p:grpSpPr>
      <p:pic>
        <p:nvPicPr>
          <p:cNvPr id="384" name="Google Shape;384;p69" descr="Green.jpg"/>
          <p:cNvPicPr preferRelativeResize="0"/>
          <p:nvPr/>
        </p:nvPicPr>
        <p:blipFill rotWithShape="1">
          <a:blip r:embed="rId2">
            <a:alphaModFix/>
          </a:blip>
          <a:srcRect/>
          <a:stretch/>
        </p:blipFill>
        <p:spPr>
          <a:xfrm>
            <a:off x="0" y="0"/>
            <a:ext cx="9141291" cy="5143500"/>
          </a:xfrm>
          <a:prstGeom prst="rect">
            <a:avLst/>
          </a:prstGeom>
          <a:noFill/>
          <a:ln>
            <a:noFill/>
          </a:ln>
        </p:spPr>
      </p:pic>
      <p:sp>
        <p:nvSpPr>
          <p:cNvPr id="385" name="Google Shape;385;p69"/>
          <p:cNvSpPr txBox="1">
            <a:spLocks noGrp="1"/>
          </p:cNvSpPr>
          <p:nvPr>
            <p:ph type="title"/>
          </p:nvPr>
        </p:nvSpPr>
        <p:spPr>
          <a:xfrm>
            <a:off x="1979453" y="1987550"/>
            <a:ext cx="697881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1400"/>
              <a:buFont typeface="Archivo Narrow"/>
              <a:buNone/>
              <a:defRPr sz="3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386" name="Google Shape;386;p69"/>
          <p:cNvSpPr txBox="1">
            <a:spLocks noGrp="1"/>
          </p:cNvSpPr>
          <p:nvPr>
            <p:ph type="body" idx="1"/>
          </p:nvPr>
        </p:nvSpPr>
        <p:spPr>
          <a:xfrm>
            <a:off x="1981200" y="3087240"/>
            <a:ext cx="6976872" cy="53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800"/>
              </a:spcBef>
              <a:spcAft>
                <a:spcPts val="0"/>
              </a:spcAft>
              <a:buClr>
                <a:schemeClr val="dk2"/>
              </a:buClr>
              <a:buSzPts val="1800"/>
              <a:buFont typeface="Open Sans"/>
              <a:buNone/>
              <a:defRPr sz="1800" b="0"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200" b="0"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pic>
        <p:nvPicPr>
          <p:cNvPr id="387" name="Google Shape;387;p69"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388" name="Google Shape;388;p69"/>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389" name="Google Shape;389;p69"/>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48_Divider Slide">
  <p:cSld name="48_Divider Slide">
    <p:spTree>
      <p:nvGrpSpPr>
        <p:cNvPr id="1" name="Shape 390"/>
        <p:cNvGrpSpPr/>
        <p:nvPr/>
      </p:nvGrpSpPr>
      <p:grpSpPr>
        <a:xfrm>
          <a:off x="0" y="0"/>
          <a:ext cx="0" cy="0"/>
          <a:chOff x="0" y="0"/>
          <a:chExt cx="0" cy="0"/>
        </a:xfrm>
      </p:grpSpPr>
      <p:pic>
        <p:nvPicPr>
          <p:cNvPr id="391" name="Google Shape;391;p70"/>
          <p:cNvPicPr preferRelativeResize="0"/>
          <p:nvPr/>
        </p:nvPicPr>
        <p:blipFill rotWithShape="1">
          <a:blip r:embed="rId2">
            <a:alphaModFix/>
          </a:blip>
          <a:srcRect/>
          <a:stretch/>
        </p:blipFill>
        <p:spPr>
          <a:xfrm>
            <a:off x="0" y="762"/>
            <a:ext cx="9141291" cy="5141976"/>
          </a:xfrm>
          <a:prstGeom prst="rect">
            <a:avLst/>
          </a:prstGeom>
          <a:noFill/>
          <a:ln>
            <a:noFill/>
          </a:ln>
        </p:spPr>
      </p:pic>
      <p:pic>
        <p:nvPicPr>
          <p:cNvPr id="392" name="Google Shape;392;p70" descr="Green strip.jpg"/>
          <p:cNvPicPr preferRelativeResize="0"/>
          <p:nvPr/>
        </p:nvPicPr>
        <p:blipFill rotWithShape="1">
          <a:blip r:embed="rId3">
            <a:alphaModFix/>
          </a:blip>
          <a:srcRect/>
          <a:stretch/>
        </p:blipFill>
        <p:spPr>
          <a:xfrm>
            <a:off x="0" y="762"/>
            <a:ext cx="176732" cy="5143500"/>
          </a:xfrm>
          <a:prstGeom prst="rect">
            <a:avLst/>
          </a:prstGeom>
          <a:noFill/>
          <a:ln>
            <a:noFill/>
          </a:ln>
        </p:spPr>
      </p:pic>
      <p:sp>
        <p:nvSpPr>
          <p:cNvPr id="393" name="Google Shape;393;p70"/>
          <p:cNvSpPr txBox="1"/>
          <p:nvPr/>
        </p:nvSpPr>
        <p:spPr>
          <a:xfrm>
            <a:off x="8877554" y="4932945"/>
            <a:ext cx="141064" cy="138499"/>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chemeClr val="lt1"/>
              </a:solidFill>
              <a:latin typeface="Open Sans" panose="02010600030101010101" charset="0"/>
              <a:ea typeface="Open Sans" panose="02010600030101010101" charset="0"/>
              <a:cs typeface="Open Sans" panose="02010600030101010101" charset="0"/>
              <a:sym typeface="Arial"/>
            </a:endParaRPr>
          </a:p>
        </p:txBody>
      </p:sp>
      <p:sp>
        <p:nvSpPr>
          <p:cNvPr id="394" name="Google Shape;394;p70"/>
          <p:cNvSpPr txBox="1">
            <a:spLocks noGrp="1"/>
          </p:cNvSpPr>
          <p:nvPr>
            <p:ph type="title"/>
          </p:nvPr>
        </p:nvSpPr>
        <p:spPr>
          <a:xfrm>
            <a:off x="304800" y="518622"/>
            <a:ext cx="8046600" cy="43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2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395" name="Google Shape;395;p70"/>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51_End Slide N-square GREEN (media tagline)">
  <p:cSld name="51_End Slide N-tab GREEN">
    <p:spTree>
      <p:nvGrpSpPr>
        <p:cNvPr id="1" name="Shape 396"/>
        <p:cNvGrpSpPr/>
        <p:nvPr/>
      </p:nvGrpSpPr>
      <p:grpSpPr>
        <a:xfrm>
          <a:off x="0" y="0"/>
          <a:ext cx="0" cy="0"/>
          <a:chOff x="0" y="0"/>
          <a:chExt cx="0" cy="0"/>
        </a:xfrm>
      </p:grpSpPr>
      <p:pic>
        <p:nvPicPr>
          <p:cNvPr id="397" name="Google Shape;397;p71" descr="Green.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398" name="Google Shape;398;p71" descr="N-Element-Tab-Square-White_RGB.png"/>
          <p:cNvPicPr preferRelativeResize="0"/>
          <p:nvPr/>
        </p:nvPicPr>
        <p:blipFill rotWithShape="1">
          <a:blip r:embed="rId3">
            <a:alphaModFix/>
          </a:blip>
          <a:srcRect/>
          <a:stretch/>
        </p:blipFill>
        <p:spPr>
          <a:xfrm>
            <a:off x="3768718" y="1767943"/>
            <a:ext cx="1606564" cy="1607280"/>
          </a:xfrm>
          <a:prstGeom prst="rect">
            <a:avLst/>
          </a:prstGeom>
          <a:noFill/>
          <a:ln>
            <a:noFill/>
          </a:ln>
        </p:spPr>
      </p:pic>
      <p:sp>
        <p:nvSpPr>
          <p:cNvPr id="399" name="Google Shape;399;p71"/>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400" name="Google Shape;400;p71"/>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ONE MEDIA TRUTH</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51_End Slide N-square GREEN (connect tagline) 1">
  <p:cSld name="51_End Slide N-tab GREEN_1">
    <p:spTree>
      <p:nvGrpSpPr>
        <p:cNvPr id="1" name="Shape 401"/>
        <p:cNvGrpSpPr/>
        <p:nvPr/>
      </p:nvGrpSpPr>
      <p:grpSpPr>
        <a:xfrm>
          <a:off x="0" y="0"/>
          <a:ext cx="0" cy="0"/>
          <a:chOff x="0" y="0"/>
          <a:chExt cx="0" cy="0"/>
        </a:xfrm>
      </p:grpSpPr>
      <p:pic>
        <p:nvPicPr>
          <p:cNvPr id="402" name="Google Shape;402;p72" descr="Green.jpg"/>
          <p:cNvPicPr preferRelativeResize="0"/>
          <p:nvPr/>
        </p:nvPicPr>
        <p:blipFill rotWithShape="1">
          <a:blip r:embed="rId2">
            <a:alphaModFix/>
          </a:blip>
          <a:srcRect/>
          <a:stretch/>
        </p:blipFill>
        <p:spPr>
          <a:xfrm>
            <a:off x="0" y="0"/>
            <a:ext cx="9141293" cy="5143501"/>
          </a:xfrm>
          <a:prstGeom prst="rect">
            <a:avLst/>
          </a:prstGeom>
          <a:noFill/>
          <a:ln>
            <a:noFill/>
          </a:ln>
        </p:spPr>
      </p:pic>
      <p:pic>
        <p:nvPicPr>
          <p:cNvPr id="403" name="Google Shape;403;p72" descr="N-Element-Tab-Square-White_RGB.png"/>
          <p:cNvPicPr preferRelativeResize="0"/>
          <p:nvPr/>
        </p:nvPicPr>
        <p:blipFill rotWithShape="1">
          <a:blip r:embed="rId3">
            <a:alphaModFix/>
          </a:blip>
          <a:srcRect/>
          <a:stretch/>
        </p:blipFill>
        <p:spPr>
          <a:xfrm>
            <a:off x="3768718" y="1767943"/>
            <a:ext cx="1606567" cy="1607281"/>
          </a:xfrm>
          <a:prstGeom prst="rect">
            <a:avLst/>
          </a:prstGeom>
          <a:noFill/>
          <a:ln>
            <a:noFill/>
          </a:ln>
        </p:spPr>
      </p:pic>
      <p:sp>
        <p:nvSpPr>
          <p:cNvPr id="404" name="Google Shape;404;p72"/>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405" name="Google Shape;405;p72"/>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SHAPING A SMARTER MARKET</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52_End Slide Full Logo GREEN (media tagline)">
  <p:cSld name="52_End Slide Full Logo GREEN">
    <p:spTree>
      <p:nvGrpSpPr>
        <p:cNvPr id="1" name="Shape 406"/>
        <p:cNvGrpSpPr/>
        <p:nvPr/>
      </p:nvGrpSpPr>
      <p:grpSpPr>
        <a:xfrm>
          <a:off x="0" y="0"/>
          <a:ext cx="0" cy="0"/>
          <a:chOff x="0" y="0"/>
          <a:chExt cx="0" cy="0"/>
        </a:xfrm>
      </p:grpSpPr>
      <p:pic>
        <p:nvPicPr>
          <p:cNvPr id="407" name="Google Shape;407;p73" descr="Green.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408" name="Google Shape;408;p73" descr="Nielsen-Wordmark-White-RGB.png"/>
          <p:cNvPicPr preferRelativeResize="0"/>
          <p:nvPr/>
        </p:nvPicPr>
        <p:blipFill rotWithShape="1">
          <a:blip r:embed="rId3">
            <a:alphaModFix/>
          </a:blip>
          <a:srcRect/>
          <a:stretch/>
        </p:blipFill>
        <p:spPr>
          <a:xfrm>
            <a:off x="2695852" y="1770502"/>
            <a:ext cx="3752296" cy="1324464"/>
          </a:xfrm>
          <a:prstGeom prst="rect">
            <a:avLst/>
          </a:prstGeom>
          <a:noFill/>
          <a:ln>
            <a:noFill/>
          </a:ln>
        </p:spPr>
      </p:pic>
      <p:sp>
        <p:nvSpPr>
          <p:cNvPr id="409" name="Google Shape;409;p73"/>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410" name="Google Shape;410;p73"/>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ONE MEDIA TRUTH</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52_End Slide Full Logo GREEN (connect tagline) 1">
  <p:cSld name="52_End Slide Full Logo GREEN_1">
    <p:spTree>
      <p:nvGrpSpPr>
        <p:cNvPr id="1" name="Shape 411"/>
        <p:cNvGrpSpPr/>
        <p:nvPr/>
      </p:nvGrpSpPr>
      <p:grpSpPr>
        <a:xfrm>
          <a:off x="0" y="0"/>
          <a:ext cx="0" cy="0"/>
          <a:chOff x="0" y="0"/>
          <a:chExt cx="0" cy="0"/>
        </a:xfrm>
      </p:grpSpPr>
      <p:pic>
        <p:nvPicPr>
          <p:cNvPr id="412" name="Google Shape;412;p74" descr="Green.jpg"/>
          <p:cNvPicPr preferRelativeResize="0"/>
          <p:nvPr/>
        </p:nvPicPr>
        <p:blipFill rotWithShape="1">
          <a:blip r:embed="rId2">
            <a:alphaModFix/>
          </a:blip>
          <a:srcRect/>
          <a:stretch/>
        </p:blipFill>
        <p:spPr>
          <a:xfrm>
            <a:off x="0" y="0"/>
            <a:ext cx="9141293" cy="5143501"/>
          </a:xfrm>
          <a:prstGeom prst="rect">
            <a:avLst/>
          </a:prstGeom>
          <a:noFill/>
          <a:ln>
            <a:noFill/>
          </a:ln>
        </p:spPr>
      </p:pic>
      <p:pic>
        <p:nvPicPr>
          <p:cNvPr id="413" name="Google Shape;413;p74" descr="Nielsen-Wordmark-White-RGB.png"/>
          <p:cNvPicPr preferRelativeResize="0"/>
          <p:nvPr/>
        </p:nvPicPr>
        <p:blipFill rotWithShape="1">
          <a:blip r:embed="rId3">
            <a:alphaModFix/>
          </a:blip>
          <a:srcRect/>
          <a:stretch/>
        </p:blipFill>
        <p:spPr>
          <a:xfrm>
            <a:off x="2695852" y="1770502"/>
            <a:ext cx="3752295" cy="1324463"/>
          </a:xfrm>
          <a:prstGeom prst="rect">
            <a:avLst/>
          </a:prstGeom>
          <a:noFill/>
          <a:ln>
            <a:noFill/>
          </a:ln>
        </p:spPr>
      </p:pic>
      <p:sp>
        <p:nvSpPr>
          <p:cNvPr id="414" name="Google Shape;414;p74"/>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415" name="Google Shape;415;p74"/>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SHAPING A SMARTER MARKET</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55_Title N-tab GOLD">
  <p:cSld name="55_Title N-tab GOLD">
    <p:spTree>
      <p:nvGrpSpPr>
        <p:cNvPr id="1" name="Shape 416"/>
        <p:cNvGrpSpPr/>
        <p:nvPr/>
      </p:nvGrpSpPr>
      <p:grpSpPr>
        <a:xfrm>
          <a:off x="0" y="0"/>
          <a:ext cx="0" cy="0"/>
          <a:chOff x="0" y="0"/>
          <a:chExt cx="0" cy="0"/>
        </a:xfrm>
      </p:grpSpPr>
      <p:pic>
        <p:nvPicPr>
          <p:cNvPr id="417" name="Google Shape;417;p75" descr="Orange.jpg"/>
          <p:cNvPicPr preferRelativeResize="0"/>
          <p:nvPr/>
        </p:nvPicPr>
        <p:blipFill rotWithShape="1">
          <a:blip r:embed="rId2">
            <a:alphaModFix/>
          </a:blip>
          <a:srcRect/>
          <a:stretch/>
        </p:blipFill>
        <p:spPr>
          <a:xfrm>
            <a:off x="0" y="0"/>
            <a:ext cx="9141291" cy="5143500"/>
          </a:xfrm>
          <a:prstGeom prst="rect">
            <a:avLst/>
          </a:prstGeom>
          <a:noFill/>
          <a:ln>
            <a:noFill/>
          </a:ln>
        </p:spPr>
      </p:pic>
      <p:sp>
        <p:nvSpPr>
          <p:cNvPr id="418" name="Google Shape;418;p75"/>
          <p:cNvSpPr txBox="1">
            <a:spLocks noGrp="1"/>
          </p:cNvSpPr>
          <p:nvPr>
            <p:ph type="body" idx="1"/>
          </p:nvPr>
        </p:nvSpPr>
        <p:spPr>
          <a:xfrm>
            <a:off x="247427" y="4220330"/>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19" name="Google Shape;419;p75"/>
          <p:cNvSpPr txBox="1">
            <a:spLocks noGrp="1"/>
          </p:cNvSpPr>
          <p:nvPr>
            <p:ph type="ctrTitle"/>
          </p:nvPr>
        </p:nvSpPr>
        <p:spPr>
          <a:xfrm>
            <a:off x="242829" y="2038350"/>
            <a:ext cx="6919972"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chivo Narrow"/>
              <a:buNone/>
              <a:defRPr sz="4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pic>
        <p:nvPicPr>
          <p:cNvPr id="420" name="Google Shape;420;p75"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421" name="Google Shape;421;p75"/>
          <p:cNvSpPr txBox="1">
            <a:spLocks noGrp="1"/>
          </p:cNvSpPr>
          <p:nvPr>
            <p:ph type="subTitle" idx="2"/>
          </p:nvPr>
        </p:nvSpPr>
        <p:spPr>
          <a:xfrm>
            <a:off x="287929" y="3019821"/>
            <a:ext cx="6919293" cy="49887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rgbClr val="FFFFFF"/>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422" name="Google Shape;422;p75"/>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56_Title Full Logo GOLD">
  <p:cSld name="56_Title Full Logo GOLD">
    <p:spTree>
      <p:nvGrpSpPr>
        <p:cNvPr id="1" name="Shape 423"/>
        <p:cNvGrpSpPr/>
        <p:nvPr/>
      </p:nvGrpSpPr>
      <p:grpSpPr>
        <a:xfrm>
          <a:off x="0" y="0"/>
          <a:ext cx="0" cy="0"/>
          <a:chOff x="0" y="0"/>
          <a:chExt cx="0" cy="0"/>
        </a:xfrm>
      </p:grpSpPr>
      <p:pic>
        <p:nvPicPr>
          <p:cNvPr id="424" name="Google Shape;424;p76" descr="Orange.jpg"/>
          <p:cNvPicPr preferRelativeResize="0"/>
          <p:nvPr/>
        </p:nvPicPr>
        <p:blipFill rotWithShape="1">
          <a:blip r:embed="rId2">
            <a:alphaModFix/>
          </a:blip>
          <a:srcRect/>
          <a:stretch/>
        </p:blipFill>
        <p:spPr>
          <a:xfrm>
            <a:off x="0" y="0"/>
            <a:ext cx="9141291" cy="5143500"/>
          </a:xfrm>
          <a:prstGeom prst="rect">
            <a:avLst/>
          </a:prstGeom>
          <a:noFill/>
          <a:ln>
            <a:noFill/>
          </a:ln>
        </p:spPr>
      </p:pic>
      <p:sp>
        <p:nvSpPr>
          <p:cNvPr id="425" name="Google Shape;425;p76"/>
          <p:cNvSpPr txBox="1">
            <a:spLocks noGrp="1"/>
          </p:cNvSpPr>
          <p:nvPr>
            <p:ph type="body" idx="1"/>
          </p:nvPr>
        </p:nvSpPr>
        <p:spPr>
          <a:xfrm>
            <a:off x="247427" y="4220330"/>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26" name="Google Shape;426;p76"/>
          <p:cNvSpPr txBox="1">
            <a:spLocks noGrp="1"/>
          </p:cNvSpPr>
          <p:nvPr>
            <p:ph type="ctrTitle"/>
          </p:nvPr>
        </p:nvSpPr>
        <p:spPr>
          <a:xfrm>
            <a:off x="242829" y="2112264"/>
            <a:ext cx="6919972"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chivo Narrow"/>
              <a:buNone/>
              <a:defRPr sz="4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pic>
        <p:nvPicPr>
          <p:cNvPr id="427" name="Google Shape;427;p76" descr="Nielsen_R.png"/>
          <p:cNvPicPr preferRelativeResize="0"/>
          <p:nvPr/>
        </p:nvPicPr>
        <p:blipFill rotWithShape="1">
          <a:blip r:embed="rId3">
            <a:alphaModFix/>
          </a:blip>
          <a:srcRect/>
          <a:stretch/>
        </p:blipFill>
        <p:spPr>
          <a:xfrm>
            <a:off x="364067" y="1423174"/>
            <a:ext cx="952280" cy="336755"/>
          </a:xfrm>
          <a:prstGeom prst="rect">
            <a:avLst/>
          </a:prstGeom>
          <a:noFill/>
          <a:ln>
            <a:noFill/>
          </a:ln>
        </p:spPr>
      </p:pic>
      <p:sp>
        <p:nvSpPr>
          <p:cNvPr id="428" name="Google Shape;428;p76"/>
          <p:cNvSpPr txBox="1">
            <a:spLocks noGrp="1"/>
          </p:cNvSpPr>
          <p:nvPr>
            <p:ph type="subTitle" idx="2"/>
          </p:nvPr>
        </p:nvSpPr>
        <p:spPr>
          <a:xfrm>
            <a:off x="287929" y="3136392"/>
            <a:ext cx="6919293" cy="49887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rgbClr val="FFFFFF"/>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429" name="Google Shape;429;p76"/>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6b_Title Full Photo GOLD">
  <p:cSld name="3_Custom Layout">
    <p:spTree>
      <p:nvGrpSpPr>
        <p:cNvPr id="1" name="Shape 430"/>
        <p:cNvGrpSpPr/>
        <p:nvPr/>
      </p:nvGrpSpPr>
      <p:grpSpPr>
        <a:xfrm>
          <a:off x="0" y="0"/>
          <a:ext cx="0" cy="0"/>
          <a:chOff x="0" y="0"/>
          <a:chExt cx="0" cy="0"/>
        </a:xfrm>
      </p:grpSpPr>
      <p:pic>
        <p:nvPicPr>
          <p:cNvPr id="431" name="Google Shape;431;p77"/>
          <p:cNvPicPr preferRelativeResize="0"/>
          <p:nvPr/>
        </p:nvPicPr>
        <p:blipFill rotWithShape="1">
          <a:blip r:embed="rId2">
            <a:alphaModFix/>
          </a:blip>
          <a:srcRect/>
          <a:stretch/>
        </p:blipFill>
        <p:spPr>
          <a:xfrm>
            <a:off x="0" y="762"/>
            <a:ext cx="9141300" cy="5142000"/>
          </a:xfrm>
          <a:prstGeom prst="rect">
            <a:avLst/>
          </a:prstGeom>
          <a:noFill/>
          <a:ln>
            <a:noFill/>
          </a:ln>
        </p:spPr>
      </p:pic>
      <p:sp>
        <p:nvSpPr>
          <p:cNvPr id="432" name="Google Shape;432;p77"/>
          <p:cNvSpPr txBox="1">
            <a:spLocks noGrp="1"/>
          </p:cNvSpPr>
          <p:nvPr>
            <p:ph type="body" idx="1"/>
          </p:nvPr>
        </p:nvSpPr>
        <p:spPr>
          <a:xfrm>
            <a:off x="292170" y="4496658"/>
            <a:ext cx="2891100" cy="5229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433" name="Google Shape;433;p77" descr="Orange strip.jpg"/>
          <p:cNvPicPr preferRelativeResize="0"/>
          <p:nvPr/>
        </p:nvPicPr>
        <p:blipFill rotWithShape="1">
          <a:blip r:embed="rId3">
            <a:alphaModFix/>
          </a:blip>
          <a:srcRect/>
          <a:stretch/>
        </p:blipFill>
        <p:spPr>
          <a:xfrm>
            <a:off x="0" y="0"/>
            <a:ext cx="176700" cy="5143500"/>
          </a:xfrm>
          <a:prstGeom prst="rect">
            <a:avLst/>
          </a:prstGeom>
          <a:noFill/>
          <a:ln>
            <a:noFill/>
          </a:ln>
        </p:spPr>
      </p:pic>
      <p:sp>
        <p:nvSpPr>
          <p:cNvPr id="434" name="Google Shape;434;p77"/>
          <p:cNvSpPr txBox="1">
            <a:spLocks noGrp="1"/>
          </p:cNvSpPr>
          <p:nvPr>
            <p:ph type="ctrTitle"/>
          </p:nvPr>
        </p:nvSpPr>
        <p:spPr>
          <a:xfrm>
            <a:off x="296538" y="639390"/>
            <a:ext cx="7881000" cy="649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435" name="Google Shape;435;p77"/>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436" name="Google Shape;436;p77"/>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57_Title N-tab White">
  <p:cSld name="57_Title N-tab White">
    <p:spTree>
      <p:nvGrpSpPr>
        <p:cNvPr id="1" name="Shape 437"/>
        <p:cNvGrpSpPr/>
        <p:nvPr/>
      </p:nvGrpSpPr>
      <p:grpSpPr>
        <a:xfrm>
          <a:off x="0" y="0"/>
          <a:ext cx="0" cy="0"/>
          <a:chOff x="0" y="0"/>
          <a:chExt cx="0" cy="0"/>
        </a:xfrm>
      </p:grpSpPr>
      <p:pic>
        <p:nvPicPr>
          <p:cNvPr id="438" name="Google Shape;438;p78" descr="Orang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439" name="Google Shape;439;p78"/>
          <p:cNvSpPr txBox="1">
            <a:spLocks noGrp="1"/>
          </p:cNvSpPr>
          <p:nvPr>
            <p:ph type="ctrTitle"/>
          </p:nvPr>
        </p:nvSpPr>
        <p:spPr>
          <a:xfrm>
            <a:off x="296538" y="2113300"/>
            <a:ext cx="7020154"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440" name="Google Shape;440;p78"/>
          <p:cNvSpPr txBox="1">
            <a:spLocks noGrp="1"/>
          </p:cNvSpPr>
          <p:nvPr>
            <p:ph type="subTitle" idx="1"/>
          </p:nvPr>
        </p:nvSpPr>
        <p:spPr>
          <a:xfrm>
            <a:off x="369106" y="3139005"/>
            <a:ext cx="7020154" cy="42742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chemeClr val="dk2"/>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441" name="Google Shape;441;p78"/>
          <p:cNvSpPr txBox="1">
            <a:spLocks noGrp="1"/>
          </p:cNvSpPr>
          <p:nvPr>
            <p:ph type="body" idx="2"/>
          </p:nvPr>
        </p:nvSpPr>
        <p:spPr>
          <a:xfrm>
            <a:off x="296538" y="4496658"/>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442" name="Google Shape;442;p78" descr="N Element Tab Square-Blue_RGB.png"/>
          <p:cNvPicPr preferRelativeResize="0"/>
          <p:nvPr/>
        </p:nvPicPr>
        <p:blipFill rotWithShape="1">
          <a:blip r:embed="rId3">
            <a:alphaModFix/>
          </a:blip>
          <a:srcRect/>
          <a:stretch/>
        </p:blipFill>
        <p:spPr>
          <a:xfrm>
            <a:off x="389339" y="1380252"/>
            <a:ext cx="378801" cy="378969"/>
          </a:xfrm>
          <a:prstGeom prst="rect">
            <a:avLst/>
          </a:prstGeom>
          <a:noFill/>
          <a:ln>
            <a:noFill/>
          </a:ln>
        </p:spPr>
      </p:pic>
      <p:sp>
        <p:nvSpPr>
          <p:cNvPr id="443" name="Google Shape;443;p78"/>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58_Title Full Logo White">
  <p:cSld name="58_Title Full Logo White">
    <p:spTree>
      <p:nvGrpSpPr>
        <p:cNvPr id="1" name="Shape 444"/>
        <p:cNvGrpSpPr/>
        <p:nvPr/>
      </p:nvGrpSpPr>
      <p:grpSpPr>
        <a:xfrm>
          <a:off x="0" y="0"/>
          <a:ext cx="0" cy="0"/>
          <a:chOff x="0" y="0"/>
          <a:chExt cx="0" cy="0"/>
        </a:xfrm>
      </p:grpSpPr>
      <p:pic>
        <p:nvPicPr>
          <p:cNvPr id="445" name="Google Shape;445;p79" descr="Orang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446" name="Google Shape;446;p79"/>
          <p:cNvSpPr txBox="1">
            <a:spLocks noGrp="1"/>
          </p:cNvSpPr>
          <p:nvPr>
            <p:ph type="ctrTitle"/>
          </p:nvPr>
        </p:nvSpPr>
        <p:spPr>
          <a:xfrm>
            <a:off x="296538" y="2113300"/>
            <a:ext cx="7020154"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447" name="Google Shape;447;p79"/>
          <p:cNvSpPr txBox="1">
            <a:spLocks noGrp="1"/>
          </p:cNvSpPr>
          <p:nvPr>
            <p:ph type="subTitle" idx="1"/>
          </p:nvPr>
        </p:nvSpPr>
        <p:spPr>
          <a:xfrm>
            <a:off x="296538" y="3102721"/>
            <a:ext cx="7020154" cy="42742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chemeClr val="dk2"/>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pic>
        <p:nvPicPr>
          <p:cNvPr id="448" name="Google Shape;448;p79" descr="Nielsen-Wordmark-Color-RGB.png"/>
          <p:cNvPicPr preferRelativeResize="0"/>
          <p:nvPr/>
        </p:nvPicPr>
        <p:blipFill rotWithShape="1">
          <a:blip r:embed="rId3">
            <a:alphaModFix/>
          </a:blip>
          <a:srcRect/>
          <a:stretch/>
        </p:blipFill>
        <p:spPr>
          <a:xfrm>
            <a:off x="406802" y="1412344"/>
            <a:ext cx="980035" cy="345927"/>
          </a:xfrm>
          <a:prstGeom prst="rect">
            <a:avLst/>
          </a:prstGeom>
          <a:noFill/>
          <a:ln>
            <a:noFill/>
          </a:ln>
        </p:spPr>
      </p:pic>
      <p:sp>
        <p:nvSpPr>
          <p:cNvPr id="449" name="Google Shape;449;p79"/>
          <p:cNvSpPr txBox="1">
            <a:spLocks noGrp="1"/>
          </p:cNvSpPr>
          <p:nvPr>
            <p:ph type="body" idx="2"/>
          </p:nvPr>
        </p:nvSpPr>
        <p:spPr>
          <a:xfrm>
            <a:off x="292170" y="4496658"/>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50" name="Google Shape;450;p79"/>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9_Title and Content">
  <p:cSld name="59_Title and Conten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593725" y="354013"/>
            <a:ext cx="8165592"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453" name="Google Shape;453;p80"/>
          <p:cNvSpPr txBox="1">
            <a:spLocks noGrp="1"/>
          </p:cNvSpPr>
          <p:nvPr>
            <p:ph type="body" idx="1"/>
          </p:nvPr>
        </p:nvSpPr>
        <p:spPr>
          <a:xfrm>
            <a:off x="594360" y="819150"/>
            <a:ext cx="816559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54" name="Google Shape;454;p80"/>
          <p:cNvSpPr txBox="1">
            <a:spLocks noGrp="1"/>
          </p:cNvSpPr>
          <p:nvPr>
            <p:ph type="body" idx="2"/>
          </p:nvPr>
        </p:nvSpPr>
        <p:spPr>
          <a:xfrm>
            <a:off x="594360" y="1490472"/>
            <a:ext cx="8165592" cy="3059906"/>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80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455" name="Google Shape;455;p80"/>
          <p:cNvSpPr txBox="1">
            <a:spLocks noGrp="1"/>
          </p:cNvSpPr>
          <p:nvPr>
            <p:ph type="body" idx="3"/>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456" name="Google Shape;456;p80" descr="Orang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457" name="Google Shape;457;p80"/>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0_Title only">
  <p:cSld name="60_Title only">
    <p:spTree>
      <p:nvGrpSpPr>
        <p:cNvPr id="1" name="Shape 458"/>
        <p:cNvGrpSpPr/>
        <p:nvPr/>
      </p:nvGrpSpPr>
      <p:grpSpPr>
        <a:xfrm>
          <a:off x="0" y="0"/>
          <a:ext cx="0" cy="0"/>
          <a:chOff x="0" y="0"/>
          <a:chExt cx="0" cy="0"/>
        </a:xfrm>
      </p:grpSpPr>
      <p:sp>
        <p:nvSpPr>
          <p:cNvPr id="459" name="Google Shape;459;p81"/>
          <p:cNvSpPr txBox="1">
            <a:spLocks noGrp="1"/>
          </p:cNvSpPr>
          <p:nvPr>
            <p:ph type="title"/>
          </p:nvPr>
        </p:nvSpPr>
        <p:spPr>
          <a:xfrm>
            <a:off x="594360" y="353483"/>
            <a:ext cx="8166672" cy="433917"/>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460" name="Google Shape;460;p81"/>
          <p:cNvSpPr txBox="1">
            <a:spLocks noGrp="1"/>
          </p:cNvSpPr>
          <p:nvPr>
            <p:ph type="body" idx="1"/>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61" name="Google Shape;461;p81"/>
          <p:cNvSpPr txBox="1">
            <a:spLocks noGrp="1"/>
          </p:cNvSpPr>
          <p:nvPr>
            <p:ph type="body" idx="2"/>
          </p:nvPr>
        </p:nvSpPr>
        <p:spPr>
          <a:xfrm>
            <a:off x="594360" y="819150"/>
            <a:ext cx="816559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462" name="Google Shape;462;p81" descr="Orang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463" name="Google Shape;463;p81"/>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1_Chart">
  <p:cSld name="61_Chart">
    <p:spTree>
      <p:nvGrpSpPr>
        <p:cNvPr id="1" name="Shape 464"/>
        <p:cNvGrpSpPr/>
        <p:nvPr/>
      </p:nvGrpSpPr>
      <p:grpSpPr>
        <a:xfrm>
          <a:off x="0" y="0"/>
          <a:ext cx="0" cy="0"/>
          <a:chOff x="0" y="0"/>
          <a:chExt cx="0" cy="0"/>
        </a:xfrm>
      </p:grpSpPr>
      <p:sp>
        <p:nvSpPr>
          <p:cNvPr id="465" name="Google Shape;465;p82"/>
          <p:cNvSpPr txBox="1">
            <a:spLocks noGrp="1"/>
          </p:cNvSpPr>
          <p:nvPr>
            <p:ph type="body" idx="1"/>
          </p:nvPr>
        </p:nvSpPr>
        <p:spPr>
          <a:xfrm>
            <a:off x="594360" y="1327685"/>
            <a:ext cx="7876476" cy="188714"/>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66" name="Google Shape;466;p82"/>
          <p:cNvSpPr>
            <a:spLocks noGrp="1"/>
          </p:cNvSpPr>
          <p:nvPr>
            <p:ph type="chart" idx="2"/>
          </p:nvPr>
        </p:nvSpPr>
        <p:spPr>
          <a:xfrm>
            <a:off x="591172" y="2016353"/>
            <a:ext cx="7882286" cy="242906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4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R="0" lvl="2"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R="0" lvl="4"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R="0" lvl="5"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R="0" lvl="6"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R="0" lvl="7"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R="0" lvl="8"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467" name="Google Shape;467;p82"/>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468" name="Google Shape;468;p82"/>
          <p:cNvSpPr txBox="1">
            <a:spLocks noGrp="1"/>
          </p:cNvSpPr>
          <p:nvPr>
            <p:ph type="body" idx="3"/>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69" name="Google Shape;469;p82"/>
          <p:cNvSpPr txBox="1">
            <a:spLocks noGrp="1"/>
          </p:cNvSpPr>
          <p:nvPr>
            <p:ph type="body" idx="4"/>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470" name="Google Shape;470;p82" descr="Orang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471" name="Google Shape;471;p82"/>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2_Side-by-side">
  <p:cSld name="62_Side-by-side">
    <p:spTree>
      <p:nvGrpSpPr>
        <p:cNvPr id="1" name="Shape 472"/>
        <p:cNvGrpSpPr/>
        <p:nvPr/>
      </p:nvGrpSpPr>
      <p:grpSpPr>
        <a:xfrm>
          <a:off x="0" y="0"/>
          <a:ext cx="0" cy="0"/>
          <a:chOff x="0" y="0"/>
          <a:chExt cx="0" cy="0"/>
        </a:xfrm>
      </p:grpSpPr>
      <p:sp>
        <p:nvSpPr>
          <p:cNvPr id="473" name="Google Shape;473;p83"/>
          <p:cNvSpPr txBox="1">
            <a:spLocks noGrp="1"/>
          </p:cNvSpPr>
          <p:nvPr>
            <p:ph type="body" idx="1"/>
          </p:nvPr>
        </p:nvSpPr>
        <p:spPr>
          <a:xfrm>
            <a:off x="594360" y="1316736"/>
            <a:ext cx="4087178" cy="132755"/>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74" name="Google Shape;474;p83"/>
          <p:cNvSpPr>
            <a:spLocks noGrp="1"/>
          </p:cNvSpPr>
          <p:nvPr>
            <p:ph type="chart" idx="2"/>
          </p:nvPr>
        </p:nvSpPr>
        <p:spPr>
          <a:xfrm>
            <a:off x="711200" y="1922023"/>
            <a:ext cx="3970338" cy="242906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4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R="0" lvl="2"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R="0" lvl="4"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R="0" lvl="5"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R="0" lvl="6"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R="0" lvl="7"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R="0" lvl="8"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475" name="Google Shape;475;p83"/>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476" name="Google Shape;476;p83"/>
          <p:cNvSpPr txBox="1">
            <a:spLocks noGrp="1"/>
          </p:cNvSpPr>
          <p:nvPr>
            <p:ph type="body" idx="3"/>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77" name="Google Shape;477;p83"/>
          <p:cNvSpPr>
            <a:spLocks noGrp="1"/>
          </p:cNvSpPr>
          <p:nvPr>
            <p:ph type="chart" idx="4"/>
          </p:nvPr>
        </p:nvSpPr>
        <p:spPr>
          <a:xfrm>
            <a:off x="4862512" y="1922023"/>
            <a:ext cx="3970338" cy="242906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4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R="0" lvl="2"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R="0" lvl="4"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R="0" lvl="5"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R="0" lvl="6"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R="0" lvl="7"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R="0" lvl="8"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478" name="Google Shape;478;p83"/>
          <p:cNvSpPr txBox="1">
            <a:spLocks noGrp="1"/>
          </p:cNvSpPr>
          <p:nvPr>
            <p:ph type="body" idx="5"/>
          </p:nvPr>
        </p:nvSpPr>
        <p:spPr>
          <a:xfrm>
            <a:off x="4761666" y="1316736"/>
            <a:ext cx="4087178" cy="132755"/>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79" name="Google Shape;479;p83"/>
          <p:cNvSpPr txBox="1">
            <a:spLocks noGrp="1"/>
          </p:cNvSpPr>
          <p:nvPr>
            <p:ph type="body" idx="6"/>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480" name="Google Shape;480;p83" descr="Orang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481" name="Google Shape;481;p83"/>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3_Table">
  <p:cSld name="63_Table">
    <p:spTree>
      <p:nvGrpSpPr>
        <p:cNvPr id="1" name="Shape 482"/>
        <p:cNvGrpSpPr/>
        <p:nvPr/>
      </p:nvGrpSpPr>
      <p:grpSpPr>
        <a:xfrm>
          <a:off x="0" y="0"/>
          <a:ext cx="0" cy="0"/>
          <a:chOff x="0" y="0"/>
          <a:chExt cx="0" cy="0"/>
        </a:xfrm>
      </p:grpSpPr>
      <p:sp>
        <p:nvSpPr>
          <p:cNvPr id="483" name="Google Shape;483;p84"/>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484" name="Google Shape;484;p84"/>
          <p:cNvSpPr txBox="1">
            <a:spLocks noGrp="1"/>
          </p:cNvSpPr>
          <p:nvPr>
            <p:ph type="body" idx="1"/>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485" name="Google Shape;485;p84"/>
          <p:cNvSpPr txBox="1">
            <a:spLocks noGrp="1"/>
          </p:cNvSpPr>
          <p:nvPr>
            <p:ph type="body" idx="2"/>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486" name="Google Shape;486;p84" descr="Orang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487" name="Google Shape;487;p84"/>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66_Divider Slide">
  <p:cSld name="66_Divider Slide">
    <p:spTree>
      <p:nvGrpSpPr>
        <p:cNvPr id="1" name="Shape 488"/>
        <p:cNvGrpSpPr/>
        <p:nvPr/>
      </p:nvGrpSpPr>
      <p:grpSpPr>
        <a:xfrm>
          <a:off x="0" y="0"/>
          <a:ext cx="0" cy="0"/>
          <a:chOff x="0" y="0"/>
          <a:chExt cx="0" cy="0"/>
        </a:xfrm>
      </p:grpSpPr>
      <p:pic>
        <p:nvPicPr>
          <p:cNvPr id="489" name="Google Shape;489;p85"/>
          <p:cNvPicPr preferRelativeResize="0"/>
          <p:nvPr/>
        </p:nvPicPr>
        <p:blipFill rotWithShape="1">
          <a:blip r:embed="rId2">
            <a:alphaModFix/>
          </a:blip>
          <a:srcRect/>
          <a:stretch/>
        </p:blipFill>
        <p:spPr>
          <a:xfrm>
            <a:off x="0" y="762"/>
            <a:ext cx="9141291" cy="5141976"/>
          </a:xfrm>
          <a:prstGeom prst="rect">
            <a:avLst/>
          </a:prstGeom>
          <a:noFill/>
          <a:ln>
            <a:noFill/>
          </a:ln>
        </p:spPr>
      </p:pic>
      <p:pic>
        <p:nvPicPr>
          <p:cNvPr id="490" name="Google Shape;490;p85" descr="Orange strip.jpg"/>
          <p:cNvPicPr preferRelativeResize="0"/>
          <p:nvPr/>
        </p:nvPicPr>
        <p:blipFill rotWithShape="1">
          <a:blip r:embed="rId3">
            <a:alphaModFix/>
          </a:blip>
          <a:srcRect/>
          <a:stretch/>
        </p:blipFill>
        <p:spPr>
          <a:xfrm>
            <a:off x="0" y="0"/>
            <a:ext cx="176732" cy="5143500"/>
          </a:xfrm>
          <a:prstGeom prst="rect">
            <a:avLst/>
          </a:prstGeom>
          <a:noFill/>
          <a:ln>
            <a:noFill/>
          </a:ln>
        </p:spPr>
      </p:pic>
      <p:sp>
        <p:nvSpPr>
          <p:cNvPr id="491" name="Google Shape;491;p85"/>
          <p:cNvSpPr txBox="1"/>
          <p:nvPr/>
        </p:nvSpPr>
        <p:spPr>
          <a:xfrm>
            <a:off x="8877554" y="4932945"/>
            <a:ext cx="141064" cy="138499"/>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chemeClr val="lt1"/>
              </a:solidFill>
              <a:latin typeface="Open Sans" panose="02010600030101010101" charset="0"/>
              <a:ea typeface="Open Sans" panose="02010600030101010101" charset="0"/>
              <a:cs typeface="Open Sans" panose="02010600030101010101" charset="0"/>
              <a:sym typeface="Arial"/>
            </a:endParaRPr>
          </a:p>
        </p:txBody>
      </p:sp>
      <p:sp>
        <p:nvSpPr>
          <p:cNvPr id="492" name="Google Shape;492;p85"/>
          <p:cNvSpPr txBox="1">
            <a:spLocks noGrp="1"/>
          </p:cNvSpPr>
          <p:nvPr>
            <p:ph type="title"/>
          </p:nvPr>
        </p:nvSpPr>
        <p:spPr>
          <a:xfrm>
            <a:off x="304800" y="518622"/>
            <a:ext cx="8046600" cy="43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2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493" name="Google Shape;493;p85"/>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494" name="Google Shape;494;p85"/>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7_Divider White">
  <p:cSld name="67_Divider White">
    <p:spTree>
      <p:nvGrpSpPr>
        <p:cNvPr id="1" name="Shape 495"/>
        <p:cNvGrpSpPr/>
        <p:nvPr/>
      </p:nvGrpSpPr>
      <p:grpSpPr>
        <a:xfrm>
          <a:off x="0" y="0"/>
          <a:ext cx="0" cy="0"/>
          <a:chOff x="0" y="0"/>
          <a:chExt cx="0" cy="0"/>
        </a:xfrm>
      </p:grpSpPr>
      <p:sp>
        <p:nvSpPr>
          <p:cNvPr id="496" name="Google Shape;496;p86"/>
          <p:cNvSpPr txBox="1">
            <a:spLocks noGrp="1"/>
          </p:cNvSpPr>
          <p:nvPr>
            <p:ph type="title"/>
          </p:nvPr>
        </p:nvSpPr>
        <p:spPr>
          <a:xfrm>
            <a:off x="685800" y="2064684"/>
            <a:ext cx="804672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1400"/>
              <a:buFont typeface="Archivo Narrow"/>
              <a:buNone/>
              <a:defRPr sz="5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pic>
        <p:nvPicPr>
          <p:cNvPr id="497" name="Google Shape;497;p86" descr="Orange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498" name="Google Shape;498;p86"/>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7_Divider_NoText">
  <p:cSld name="67_Divider White_1">
    <p:spTree>
      <p:nvGrpSpPr>
        <p:cNvPr id="1" name="Shape 499"/>
        <p:cNvGrpSpPr/>
        <p:nvPr/>
      </p:nvGrpSpPr>
      <p:grpSpPr>
        <a:xfrm>
          <a:off x="0" y="0"/>
          <a:ext cx="0" cy="0"/>
          <a:chOff x="0" y="0"/>
          <a:chExt cx="0" cy="0"/>
        </a:xfrm>
      </p:grpSpPr>
      <p:pic>
        <p:nvPicPr>
          <p:cNvPr id="500" name="Google Shape;500;p87" descr="Orange strip.jpg"/>
          <p:cNvPicPr preferRelativeResize="0"/>
          <p:nvPr/>
        </p:nvPicPr>
        <p:blipFill rotWithShape="1">
          <a:blip r:embed="rId2">
            <a:alphaModFix/>
          </a:blip>
          <a:srcRect/>
          <a:stretch/>
        </p:blipFill>
        <p:spPr>
          <a:xfrm>
            <a:off x="0" y="0"/>
            <a:ext cx="176700" cy="5143500"/>
          </a:xfrm>
          <a:prstGeom prst="rect">
            <a:avLst/>
          </a:prstGeom>
          <a:noFill/>
          <a:ln>
            <a:noFill/>
          </a:ln>
        </p:spPr>
      </p:pic>
      <p:sp>
        <p:nvSpPr>
          <p:cNvPr id="501" name="Google Shape;501;p87"/>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69_End Slide N-square GOLD (media tagline)">
  <p:cSld name="69_End Slide N-tab GOLD">
    <p:spTree>
      <p:nvGrpSpPr>
        <p:cNvPr id="1" name="Shape 502"/>
        <p:cNvGrpSpPr/>
        <p:nvPr/>
      </p:nvGrpSpPr>
      <p:grpSpPr>
        <a:xfrm>
          <a:off x="0" y="0"/>
          <a:ext cx="0" cy="0"/>
          <a:chOff x="0" y="0"/>
          <a:chExt cx="0" cy="0"/>
        </a:xfrm>
      </p:grpSpPr>
      <p:pic>
        <p:nvPicPr>
          <p:cNvPr id="503" name="Google Shape;503;p88" descr="Orange.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504" name="Google Shape;504;p88" descr="N-Element-Tab-Square-White_RGB.png"/>
          <p:cNvPicPr preferRelativeResize="0"/>
          <p:nvPr/>
        </p:nvPicPr>
        <p:blipFill rotWithShape="1">
          <a:blip r:embed="rId3">
            <a:alphaModFix/>
          </a:blip>
          <a:srcRect/>
          <a:stretch/>
        </p:blipFill>
        <p:spPr>
          <a:xfrm>
            <a:off x="3768718" y="1767943"/>
            <a:ext cx="1606564" cy="1607280"/>
          </a:xfrm>
          <a:prstGeom prst="rect">
            <a:avLst/>
          </a:prstGeom>
          <a:noFill/>
          <a:ln>
            <a:noFill/>
          </a:ln>
        </p:spPr>
      </p:pic>
      <p:sp>
        <p:nvSpPr>
          <p:cNvPr id="505" name="Google Shape;505;p88"/>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506" name="Google Shape;506;p88"/>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ONE MEDIA TRUTH</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69_End Slide N-square GOLD (connect tagline) 1">
  <p:cSld name="69_End Slide N-tab GOLD_1">
    <p:spTree>
      <p:nvGrpSpPr>
        <p:cNvPr id="1" name="Shape 507"/>
        <p:cNvGrpSpPr/>
        <p:nvPr/>
      </p:nvGrpSpPr>
      <p:grpSpPr>
        <a:xfrm>
          <a:off x="0" y="0"/>
          <a:ext cx="0" cy="0"/>
          <a:chOff x="0" y="0"/>
          <a:chExt cx="0" cy="0"/>
        </a:xfrm>
      </p:grpSpPr>
      <p:pic>
        <p:nvPicPr>
          <p:cNvPr id="508" name="Google Shape;508;p89" descr="Orange.jpg"/>
          <p:cNvPicPr preferRelativeResize="0"/>
          <p:nvPr/>
        </p:nvPicPr>
        <p:blipFill rotWithShape="1">
          <a:blip r:embed="rId2">
            <a:alphaModFix/>
          </a:blip>
          <a:srcRect/>
          <a:stretch/>
        </p:blipFill>
        <p:spPr>
          <a:xfrm>
            <a:off x="0" y="0"/>
            <a:ext cx="9141293" cy="5143501"/>
          </a:xfrm>
          <a:prstGeom prst="rect">
            <a:avLst/>
          </a:prstGeom>
          <a:noFill/>
          <a:ln>
            <a:noFill/>
          </a:ln>
        </p:spPr>
      </p:pic>
      <p:pic>
        <p:nvPicPr>
          <p:cNvPr id="509" name="Google Shape;509;p89" descr="N-Element-Tab-Square-White_RGB.png"/>
          <p:cNvPicPr preferRelativeResize="0"/>
          <p:nvPr/>
        </p:nvPicPr>
        <p:blipFill rotWithShape="1">
          <a:blip r:embed="rId3">
            <a:alphaModFix/>
          </a:blip>
          <a:srcRect/>
          <a:stretch/>
        </p:blipFill>
        <p:spPr>
          <a:xfrm>
            <a:off x="3768718" y="1767943"/>
            <a:ext cx="1606567" cy="1607281"/>
          </a:xfrm>
          <a:prstGeom prst="rect">
            <a:avLst/>
          </a:prstGeom>
          <a:noFill/>
          <a:ln>
            <a:noFill/>
          </a:ln>
        </p:spPr>
      </p:pic>
      <p:sp>
        <p:nvSpPr>
          <p:cNvPr id="510" name="Google Shape;510;p89"/>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511" name="Google Shape;511;p89"/>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SHAPING A SMARTER MARKET</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70_End Slide Full Logo GOLD (media tagline)">
  <p:cSld name="70_End Slide Full Logo GOLD">
    <p:spTree>
      <p:nvGrpSpPr>
        <p:cNvPr id="1" name="Shape 512"/>
        <p:cNvGrpSpPr/>
        <p:nvPr/>
      </p:nvGrpSpPr>
      <p:grpSpPr>
        <a:xfrm>
          <a:off x="0" y="0"/>
          <a:ext cx="0" cy="0"/>
          <a:chOff x="0" y="0"/>
          <a:chExt cx="0" cy="0"/>
        </a:xfrm>
      </p:grpSpPr>
      <p:pic>
        <p:nvPicPr>
          <p:cNvPr id="513" name="Google Shape;513;p90" descr="Orange.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514" name="Google Shape;514;p90" descr="Nielsen-Wordmark-White-RGB.png"/>
          <p:cNvPicPr preferRelativeResize="0"/>
          <p:nvPr/>
        </p:nvPicPr>
        <p:blipFill rotWithShape="1">
          <a:blip r:embed="rId3">
            <a:alphaModFix/>
          </a:blip>
          <a:srcRect/>
          <a:stretch/>
        </p:blipFill>
        <p:spPr>
          <a:xfrm>
            <a:off x="2695852" y="1770502"/>
            <a:ext cx="3752296" cy="1324464"/>
          </a:xfrm>
          <a:prstGeom prst="rect">
            <a:avLst/>
          </a:prstGeom>
          <a:noFill/>
          <a:ln>
            <a:noFill/>
          </a:ln>
        </p:spPr>
      </p:pic>
      <p:sp>
        <p:nvSpPr>
          <p:cNvPr id="515" name="Google Shape;515;p90"/>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516" name="Google Shape;516;p90"/>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ONE MEDIA TRUTH</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70_End Slide Full Logo GOLD (connect tagline) 1">
  <p:cSld name="70_End Slide Full Logo GOLD_1">
    <p:spTree>
      <p:nvGrpSpPr>
        <p:cNvPr id="1" name="Shape 517"/>
        <p:cNvGrpSpPr/>
        <p:nvPr/>
      </p:nvGrpSpPr>
      <p:grpSpPr>
        <a:xfrm>
          <a:off x="0" y="0"/>
          <a:ext cx="0" cy="0"/>
          <a:chOff x="0" y="0"/>
          <a:chExt cx="0" cy="0"/>
        </a:xfrm>
      </p:grpSpPr>
      <p:pic>
        <p:nvPicPr>
          <p:cNvPr id="518" name="Google Shape;518;p91" descr="Orange.jpg"/>
          <p:cNvPicPr preferRelativeResize="0"/>
          <p:nvPr/>
        </p:nvPicPr>
        <p:blipFill rotWithShape="1">
          <a:blip r:embed="rId2">
            <a:alphaModFix/>
          </a:blip>
          <a:srcRect/>
          <a:stretch/>
        </p:blipFill>
        <p:spPr>
          <a:xfrm>
            <a:off x="0" y="0"/>
            <a:ext cx="9141293" cy="5143501"/>
          </a:xfrm>
          <a:prstGeom prst="rect">
            <a:avLst/>
          </a:prstGeom>
          <a:noFill/>
          <a:ln>
            <a:noFill/>
          </a:ln>
        </p:spPr>
      </p:pic>
      <p:pic>
        <p:nvPicPr>
          <p:cNvPr id="519" name="Google Shape;519;p91" descr="Nielsen-Wordmark-White-RGB.png"/>
          <p:cNvPicPr preferRelativeResize="0"/>
          <p:nvPr/>
        </p:nvPicPr>
        <p:blipFill rotWithShape="1">
          <a:blip r:embed="rId3">
            <a:alphaModFix/>
          </a:blip>
          <a:srcRect/>
          <a:stretch/>
        </p:blipFill>
        <p:spPr>
          <a:xfrm>
            <a:off x="2695852" y="1770502"/>
            <a:ext cx="3752295" cy="1324463"/>
          </a:xfrm>
          <a:prstGeom prst="rect">
            <a:avLst/>
          </a:prstGeom>
          <a:noFill/>
          <a:ln>
            <a:noFill/>
          </a:ln>
        </p:spPr>
      </p:pic>
      <p:sp>
        <p:nvSpPr>
          <p:cNvPr id="520" name="Google Shape;520;p91"/>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521" name="Google Shape;521;p91"/>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SHAPING A SMARTER MARKET</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73_Title N-tab RED">
  <p:cSld name="73_Title N-tab RED">
    <p:spTree>
      <p:nvGrpSpPr>
        <p:cNvPr id="1" name="Shape 522"/>
        <p:cNvGrpSpPr/>
        <p:nvPr/>
      </p:nvGrpSpPr>
      <p:grpSpPr>
        <a:xfrm>
          <a:off x="0" y="0"/>
          <a:ext cx="0" cy="0"/>
          <a:chOff x="0" y="0"/>
          <a:chExt cx="0" cy="0"/>
        </a:xfrm>
      </p:grpSpPr>
      <p:pic>
        <p:nvPicPr>
          <p:cNvPr id="523" name="Google Shape;523;p92" descr="Red.jpg"/>
          <p:cNvPicPr preferRelativeResize="0"/>
          <p:nvPr/>
        </p:nvPicPr>
        <p:blipFill rotWithShape="1">
          <a:blip r:embed="rId2">
            <a:alphaModFix/>
          </a:blip>
          <a:srcRect/>
          <a:stretch/>
        </p:blipFill>
        <p:spPr>
          <a:xfrm>
            <a:off x="0" y="0"/>
            <a:ext cx="9141291" cy="5143500"/>
          </a:xfrm>
          <a:prstGeom prst="rect">
            <a:avLst/>
          </a:prstGeom>
          <a:noFill/>
          <a:ln>
            <a:noFill/>
          </a:ln>
        </p:spPr>
      </p:pic>
      <p:sp>
        <p:nvSpPr>
          <p:cNvPr id="524" name="Google Shape;524;p92"/>
          <p:cNvSpPr txBox="1">
            <a:spLocks noGrp="1"/>
          </p:cNvSpPr>
          <p:nvPr>
            <p:ph type="body" idx="1"/>
          </p:nvPr>
        </p:nvSpPr>
        <p:spPr>
          <a:xfrm>
            <a:off x="247427" y="4220330"/>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25" name="Google Shape;525;p92"/>
          <p:cNvSpPr txBox="1">
            <a:spLocks noGrp="1"/>
          </p:cNvSpPr>
          <p:nvPr>
            <p:ph type="ctrTitle"/>
          </p:nvPr>
        </p:nvSpPr>
        <p:spPr>
          <a:xfrm>
            <a:off x="242829" y="2038350"/>
            <a:ext cx="6919972"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chivo Narrow"/>
              <a:buNone/>
              <a:defRPr sz="4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pic>
        <p:nvPicPr>
          <p:cNvPr id="526" name="Google Shape;526;p92"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527" name="Google Shape;527;p92"/>
          <p:cNvSpPr txBox="1">
            <a:spLocks noGrp="1"/>
          </p:cNvSpPr>
          <p:nvPr>
            <p:ph type="subTitle" idx="2"/>
          </p:nvPr>
        </p:nvSpPr>
        <p:spPr>
          <a:xfrm>
            <a:off x="287929" y="3019821"/>
            <a:ext cx="6919293" cy="49887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rgbClr val="FFFFFF"/>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528" name="Google Shape;528;p92"/>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74_Title Full Logo RED">
  <p:cSld name="74_Title Full Logo RED">
    <p:spTree>
      <p:nvGrpSpPr>
        <p:cNvPr id="1" name="Shape 529"/>
        <p:cNvGrpSpPr/>
        <p:nvPr/>
      </p:nvGrpSpPr>
      <p:grpSpPr>
        <a:xfrm>
          <a:off x="0" y="0"/>
          <a:ext cx="0" cy="0"/>
          <a:chOff x="0" y="0"/>
          <a:chExt cx="0" cy="0"/>
        </a:xfrm>
      </p:grpSpPr>
      <p:pic>
        <p:nvPicPr>
          <p:cNvPr id="530" name="Google Shape;530;p93" descr="Red.jpg"/>
          <p:cNvPicPr preferRelativeResize="0"/>
          <p:nvPr/>
        </p:nvPicPr>
        <p:blipFill rotWithShape="1">
          <a:blip r:embed="rId2">
            <a:alphaModFix/>
          </a:blip>
          <a:srcRect/>
          <a:stretch/>
        </p:blipFill>
        <p:spPr>
          <a:xfrm>
            <a:off x="0" y="0"/>
            <a:ext cx="9141291" cy="5143500"/>
          </a:xfrm>
          <a:prstGeom prst="rect">
            <a:avLst/>
          </a:prstGeom>
          <a:noFill/>
          <a:ln>
            <a:noFill/>
          </a:ln>
        </p:spPr>
      </p:pic>
      <p:sp>
        <p:nvSpPr>
          <p:cNvPr id="531" name="Google Shape;531;p93"/>
          <p:cNvSpPr txBox="1">
            <a:spLocks noGrp="1"/>
          </p:cNvSpPr>
          <p:nvPr>
            <p:ph type="body" idx="1"/>
          </p:nvPr>
        </p:nvSpPr>
        <p:spPr>
          <a:xfrm>
            <a:off x="247427" y="4220330"/>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32" name="Google Shape;532;p93"/>
          <p:cNvSpPr txBox="1">
            <a:spLocks noGrp="1"/>
          </p:cNvSpPr>
          <p:nvPr>
            <p:ph type="ctrTitle"/>
          </p:nvPr>
        </p:nvSpPr>
        <p:spPr>
          <a:xfrm>
            <a:off x="242829" y="2112264"/>
            <a:ext cx="6919972"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chivo Narrow"/>
              <a:buNone/>
              <a:defRPr sz="4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pic>
        <p:nvPicPr>
          <p:cNvPr id="533" name="Google Shape;533;p93" descr="Nielsen_R.png"/>
          <p:cNvPicPr preferRelativeResize="0"/>
          <p:nvPr/>
        </p:nvPicPr>
        <p:blipFill rotWithShape="1">
          <a:blip r:embed="rId3">
            <a:alphaModFix/>
          </a:blip>
          <a:srcRect/>
          <a:stretch/>
        </p:blipFill>
        <p:spPr>
          <a:xfrm>
            <a:off x="364067" y="1423174"/>
            <a:ext cx="952280" cy="336755"/>
          </a:xfrm>
          <a:prstGeom prst="rect">
            <a:avLst/>
          </a:prstGeom>
          <a:noFill/>
          <a:ln>
            <a:noFill/>
          </a:ln>
        </p:spPr>
      </p:pic>
      <p:sp>
        <p:nvSpPr>
          <p:cNvPr id="534" name="Google Shape;534;p93"/>
          <p:cNvSpPr txBox="1">
            <a:spLocks noGrp="1"/>
          </p:cNvSpPr>
          <p:nvPr>
            <p:ph type="subTitle" idx="2"/>
          </p:nvPr>
        </p:nvSpPr>
        <p:spPr>
          <a:xfrm>
            <a:off x="287929" y="3136392"/>
            <a:ext cx="6919293" cy="49887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rgbClr val="FFFFFF"/>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535" name="Google Shape;535;p93"/>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4b_Title Full Photo RED">
  <p:cSld name="4_Custom Layout">
    <p:spTree>
      <p:nvGrpSpPr>
        <p:cNvPr id="1" name="Shape 536"/>
        <p:cNvGrpSpPr/>
        <p:nvPr/>
      </p:nvGrpSpPr>
      <p:grpSpPr>
        <a:xfrm>
          <a:off x="0" y="0"/>
          <a:ext cx="0" cy="0"/>
          <a:chOff x="0" y="0"/>
          <a:chExt cx="0" cy="0"/>
        </a:xfrm>
      </p:grpSpPr>
      <p:pic>
        <p:nvPicPr>
          <p:cNvPr id="537" name="Google Shape;537;p94"/>
          <p:cNvPicPr preferRelativeResize="0"/>
          <p:nvPr/>
        </p:nvPicPr>
        <p:blipFill rotWithShape="1">
          <a:blip r:embed="rId2">
            <a:alphaModFix/>
          </a:blip>
          <a:srcRect/>
          <a:stretch/>
        </p:blipFill>
        <p:spPr>
          <a:xfrm>
            <a:off x="0" y="1524"/>
            <a:ext cx="9141300" cy="5142000"/>
          </a:xfrm>
          <a:prstGeom prst="rect">
            <a:avLst/>
          </a:prstGeom>
          <a:noFill/>
          <a:ln>
            <a:noFill/>
          </a:ln>
        </p:spPr>
      </p:pic>
      <p:sp>
        <p:nvSpPr>
          <p:cNvPr id="538" name="Google Shape;538;p94"/>
          <p:cNvSpPr txBox="1">
            <a:spLocks noGrp="1"/>
          </p:cNvSpPr>
          <p:nvPr>
            <p:ph type="body" idx="1"/>
          </p:nvPr>
        </p:nvSpPr>
        <p:spPr>
          <a:xfrm>
            <a:off x="292170" y="4496658"/>
            <a:ext cx="2891100" cy="5229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539" name="Google Shape;539;p94" descr="Red strip.jpg"/>
          <p:cNvPicPr preferRelativeResize="0"/>
          <p:nvPr/>
        </p:nvPicPr>
        <p:blipFill rotWithShape="1">
          <a:blip r:embed="rId3">
            <a:alphaModFix/>
          </a:blip>
          <a:srcRect/>
          <a:stretch/>
        </p:blipFill>
        <p:spPr>
          <a:xfrm>
            <a:off x="0" y="0"/>
            <a:ext cx="176700" cy="5143500"/>
          </a:xfrm>
          <a:prstGeom prst="rect">
            <a:avLst/>
          </a:prstGeom>
          <a:noFill/>
          <a:ln>
            <a:noFill/>
          </a:ln>
        </p:spPr>
      </p:pic>
      <p:sp>
        <p:nvSpPr>
          <p:cNvPr id="540" name="Google Shape;540;p94"/>
          <p:cNvSpPr txBox="1">
            <a:spLocks noGrp="1"/>
          </p:cNvSpPr>
          <p:nvPr>
            <p:ph type="ctrTitle"/>
          </p:nvPr>
        </p:nvSpPr>
        <p:spPr>
          <a:xfrm>
            <a:off x="296538" y="639390"/>
            <a:ext cx="7881000" cy="649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541" name="Google Shape;541;p94"/>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542" name="Google Shape;542;p94"/>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75_Title N-tab White">
  <p:cSld name="75_Title N-tab White">
    <p:spTree>
      <p:nvGrpSpPr>
        <p:cNvPr id="1" name="Shape 543"/>
        <p:cNvGrpSpPr/>
        <p:nvPr/>
      </p:nvGrpSpPr>
      <p:grpSpPr>
        <a:xfrm>
          <a:off x="0" y="0"/>
          <a:ext cx="0" cy="0"/>
          <a:chOff x="0" y="0"/>
          <a:chExt cx="0" cy="0"/>
        </a:xfrm>
      </p:grpSpPr>
      <p:pic>
        <p:nvPicPr>
          <p:cNvPr id="544" name="Google Shape;544;p95" descr="Red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545" name="Google Shape;545;p95"/>
          <p:cNvSpPr txBox="1">
            <a:spLocks noGrp="1"/>
          </p:cNvSpPr>
          <p:nvPr>
            <p:ph type="ctrTitle"/>
          </p:nvPr>
        </p:nvSpPr>
        <p:spPr>
          <a:xfrm>
            <a:off x="296538" y="2113300"/>
            <a:ext cx="7020154"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546" name="Google Shape;546;p95"/>
          <p:cNvSpPr txBox="1">
            <a:spLocks noGrp="1"/>
          </p:cNvSpPr>
          <p:nvPr>
            <p:ph type="subTitle" idx="1"/>
          </p:nvPr>
        </p:nvSpPr>
        <p:spPr>
          <a:xfrm>
            <a:off x="369106" y="3139005"/>
            <a:ext cx="7020154" cy="42742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chemeClr val="dk2"/>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547" name="Google Shape;547;p95"/>
          <p:cNvSpPr txBox="1">
            <a:spLocks noGrp="1"/>
          </p:cNvSpPr>
          <p:nvPr>
            <p:ph type="body" idx="2"/>
          </p:nvPr>
        </p:nvSpPr>
        <p:spPr>
          <a:xfrm>
            <a:off x="296538" y="4496658"/>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548" name="Google Shape;548;p95" descr="N Element Tab Square-Blue_RGB.png"/>
          <p:cNvPicPr preferRelativeResize="0"/>
          <p:nvPr/>
        </p:nvPicPr>
        <p:blipFill rotWithShape="1">
          <a:blip r:embed="rId3">
            <a:alphaModFix/>
          </a:blip>
          <a:srcRect/>
          <a:stretch/>
        </p:blipFill>
        <p:spPr>
          <a:xfrm>
            <a:off x="389339" y="1380252"/>
            <a:ext cx="378801" cy="378969"/>
          </a:xfrm>
          <a:prstGeom prst="rect">
            <a:avLst/>
          </a:prstGeom>
          <a:noFill/>
          <a:ln>
            <a:noFill/>
          </a:ln>
        </p:spPr>
      </p:pic>
      <p:sp>
        <p:nvSpPr>
          <p:cNvPr id="549" name="Google Shape;549;p95"/>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76_Title Full Logo White">
  <p:cSld name="76_Title Full Logo White">
    <p:spTree>
      <p:nvGrpSpPr>
        <p:cNvPr id="1" name="Shape 550"/>
        <p:cNvGrpSpPr/>
        <p:nvPr/>
      </p:nvGrpSpPr>
      <p:grpSpPr>
        <a:xfrm>
          <a:off x="0" y="0"/>
          <a:ext cx="0" cy="0"/>
          <a:chOff x="0" y="0"/>
          <a:chExt cx="0" cy="0"/>
        </a:xfrm>
      </p:grpSpPr>
      <p:pic>
        <p:nvPicPr>
          <p:cNvPr id="551" name="Google Shape;551;p96" descr="Red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552" name="Google Shape;552;p96"/>
          <p:cNvSpPr txBox="1">
            <a:spLocks noGrp="1"/>
          </p:cNvSpPr>
          <p:nvPr>
            <p:ph type="ctrTitle"/>
          </p:nvPr>
        </p:nvSpPr>
        <p:spPr>
          <a:xfrm>
            <a:off x="296538" y="2113300"/>
            <a:ext cx="7020154" cy="98266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2"/>
              </a:buClr>
              <a:buSzPts val="14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553" name="Google Shape;553;p96"/>
          <p:cNvSpPr txBox="1">
            <a:spLocks noGrp="1"/>
          </p:cNvSpPr>
          <p:nvPr>
            <p:ph type="subTitle" idx="1"/>
          </p:nvPr>
        </p:nvSpPr>
        <p:spPr>
          <a:xfrm>
            <a:off x="369106" y="3139005"/>
            <a:ext cx="7020154" cy="42742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800"/>
              <a:buFont typeface="Open Sans"/>
              <a:buNone/>
              <a:defRPr sz="2000" b="0" i="0" u="none" strike="noStrike" cap="none">
                <a:solidFill>
                  <a:schemeClr val="dk2"/>
                </a:solidFill>
                <a:latin typeface="Open Sans"/>
                <a:ea typeface="Open Sans"/>
                <a:cs typeface="Open Sans"/>
                <a:sym typeface="Open Sans"/>
              </a:defRPr>
            </a:lvl1pPr>
            <a:lvl2pPr marR="0" lvl="1" algn="ctr" rtl="0">
              <a:lnSpc>
                <a:spcPct val="100000"/>
              </a:lnSpc>
              <a:spcBef>
                <a:spcPts val="800"/>
              </a:spcBef>
              <a:spcAft>
                <a:spcPts val="0"/>
              </a:spcAft>
              <a:buClr>
                <a:schemeClr val="dk2"/>
              </a:buClr>
              <a:buSzPts val="1600"/>
              <a:buFont typeface="Open Sans"/>
              <a:buNone/>
              <a:defRPr sz="1600" b="0" i="0" u="none" strike="noStrike" cap="none">
                <a:solidFill>
                  <a:srgbClr val="888888"/>
                </a:solidFill>
                <a:latin typeface="Open Sans"/>
                <a:ea typeface="Open Sans"/>
                <a:cs typeface="Open Sans"/>
                <a:sym typeface="Open Sans"/>
              </a:defRPr>
            </a:lvl2pPr>
            <a:lvl3pPr marR="0" lvl="2" algn="ctr" rtl="0">
              <a:lnSpc>
                <a:spcPct val="100000"/>
              </a:lnSpc>
              <a:spcBef>
                <a:spcPts val="700"/>
              </a:spcBef>
              <a:spcAft>
                <a:spcPts val="0"/>
              </a:spcAft>
              <a:buClr>
                <a:schemeClr val="dk2"/>
              </a:buClr>
              <a:buSzPts val="1400"/>
              <a:buFont typeface="Open Sans"/>
              <a:buNone/>
              <a:defRPr sz="1400" b="0" i="0" u="none" strike="noStrike" cap="none">
                <a:solidFill>
                  <a:srgbClr val="888888"/>
                </a:solidFill>
                <a:latin typeface="Open Sans"/>
                <a:ea typeface="Open Sans"/>
                <a:cs typeface="Open Sans"/>
                <a:sym typeface="Open Sans"/>
              </a:defRPr>
            </a:lvl3pPr>
            <a:lvl4pPr marR="0" lvl="3" algn="ctr" rtl="0">
              <a:lnSpc>
                <a:spcPct val="100000"/>
              </a:lnSpc>
              <a:spcBef>
                <a:spcPts val="700"/>
              </a:spcBef>
              <a:spcAft>
                <a:spcPts val="0"/>
              </a:spcAft>
              <a:buClr>
                <a:schemeClr val="dk2"/>
              </a:buClr>
              <a:buSzPts val="1200"/>
              <a:buFont typeface="Open Sans"/>
              <a:buNone/>
              <a:defRPr sz="1200" b="0" i="0" u="none" strike="noStrike" cap="none">
                <a:solidFill>
                  <a:srgbClr val="888888"/>
                </a:solidFill>
                <a:latin typeface="Open Sans"/>
                <a:ea typeface="Open Sans"/>
                <a:cs typeface="Open Sans"/>
                <a:sym typeface="Open Sans"/>
              </a:defRPr>
            </a:lvl4pPr>
            <a:lvl5pPr marR="0" lvl="4" algn="ctr" rtl="0">
              <a:lnSpc>
                <a:spcPct val="100000"/>
              </a:lnSpc>
              <a:spcBef>
                <a:spcPts val="700"/>
              </a:spcBef>
              <a:spcAft>
                <a:spcPts val="0"/>
              </a:spcAft>
              <a:buClr>
                <a:schemeClr val="dk2"/>
              </a:buClr>
              <a:buSzPts val="1000"/>
              <a:buFont typeface="Open Sans"/>
              <a:buNone/>
              <a:defRPr sz="10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6pPr>
            <a:lvl7pPr marR="0" lvl="6"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7pPr>
            <a:lvl8pPr marR="0" lvl="7"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8pPr>
            <a:lvl9pPr marR="0" lvl="8" algn="ctr" rtl="0">
              <a:lnSpc>
                <a:spcPct val="100000"/>
              </a:lnSpc>
              <a:spcBef>
                <a:spcPts val="400"/>
              </a:spcBef>
              <a:spcAft>
                <a:spcPts val="0"/>
              </a:spcAft>
              <a:buClr>
                <a:srgbClr val="888888"/>
              </a:buClr>
              <a:buSzPts val="2000"/>
              <a:buFont typeface="Open Sans"/>
              <a:buNone/>
              <a:defRPr sz="2000" b="0" i="0" u="none" strike="noStrike" cap="none">
                <a:solidFill>
                  <a:srgbClr val="888888"/>
                </a:solidFill>
                <a:latin typeface="Open Sans"/>
                <a:ea typeface="Open Sans"/>
                <a:cs typeface="Open Sans"/>
                <a:sym typeface="Open Sans"/>
              </a:defRPr>
            </a:lvl9pPr>
          </a:lstStyle>
          <a:p>
            <a:endParaRPr/>
          </a:p>
        </p:txBody>
      </p:sp>
      <p:sp>
        <p:nvSpPr>
          <p:cNvPr id="554" name="Google Shape;554;p96"/>
          <p:cNvSpPr txBox="1">
            <a:spLocks noGrp="1"/>
          </p:cNvSpPr>
          <p:nvPr>
            <p:ph type="body" idx="2"/>
          </p:nvPr>
        </p:nvSpPr>
        <p:spPr>
          <a:xfrm>
            <a:off x="292170" y="4496658"/>
            <a:ext cx="2891063" cy="52304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555" name="Google Shape;555;p96" descr="Nielsen-Wordmark-Color-RGB.png"/>
          <p:cNvPicPr preferRelativeResize="0"/>
          <p:nvPr/>
        </p:nvPicPr>
        <p:blipFill rotWithShape="1">
          <a:blip r:embed="rId3">
            <a:alphaModFix/>
          </a:blip>
          <a:srcRect/>
          <a:stretch/>
        </p:blipFill>
        <p:spPr>
          <a:xfrm>
            <a:off x="406802" y="1412344"/>
            <a:ext cx="980035" cy="345927"/>
          </a:xfrm>
          <a:prstGeom prst="rect">
            <a:avLst/>
          </a:prstGeom>
          <a:noFill/>
          <a:ln>
            <a:noFill/>
          </a:ln>
        </p:spPr>
      </p:pic>
      <p:sp>
        <p:nvSpPr>
          <p:cNvPr id="556" name="Google Shape;556;p96"/>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77_Title and Content">
  <p:cSld name="77_Title and Content">
    <p:spTree>
      <p:nvGrpSpPr>
        <p:cNvPr id="1" name="Shape 557"/>
        <p:cNvGrpSpPr/>
        <p:nvPr/>
      </p:nvGrpSpPr>
      <p:grpSpPr>
        <a:xfrm>
          <a:off x="0" y="0"/>
          <a:ext cx="0" cy="0"/>
          <a:chOff x="0" y="0"/>
          <a:chExt cx="0" cy="0"/>
        </a:xfrm>
      </p:grpSpPr>
      <p:sp>
        <p:nvSpPr>
          <p:cNvPr id="558" name="Google Shape;558;p97"/>
          <p:cNvSpPr txBox="1">
            <a:spLocks noGrp="1"/>
          </p:cNvSpPr>
          <p:nvPr>
            <p:ph type="title"/>
          </p:nvPr>
        </p:nvSpPr>
        <p:spPr>
          <a:xfrm>
            <a:off x="593725" y="354013"/>
            <a:ext cx="8165592"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559" name="Google Shape;559;p97"/>
          <p:cNvSpPr txBox="1">
            <a:spLocks noGrp="1"/>
          </p:cNvSpPr>
          <p:nvPr>
            <p:ph type="body" idx="1"/>
          </p:nvPr>
        </p:nvSpPr>
        <p:spPr>
          <a:xfrm>
            <a:off x="594360" y="819150"/>
            <a:ext cx="816559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60" name="Google Shape;560;p97"/>
          <p:cNvSpPr txBox="1">
            <a:spLocks noGrp="1"/>
          </p:cNvSpPr>
          <p:nvPr>
            <p:ph type="body" idx="2"/>
          </p:nvPr>
        </p:nvSpPr>
        <p:spPr>
          <a:xfrm>
            <a:off x="594360" y="1490472"/>
            <a:ext cx="8165592" cy="3059906"/>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80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561" name="Google Shape;561;p97"/>
          <p:cNvSpPr txBox="1">
            <a:spLocks noGrp="1"/>
          </p:cNvSpPr>
          <p:nvPr>
            <p:ph type="body" idx="3"/>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562" name="Google Shape;562;p97" descr="Red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563" name="Google Shape;563;p97"/>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8_Title only">
  <p:cSld name="78_Title only">
    <p:spTree>
      <p:nvGrpSpPr>
        <p:cNvPr id="1" name="Shape 564"/>
        <p:cNvGrpSpPr/>
        <p:nvPr/>
      </p:nvGrpSpPr>
      <p:grpSpPr>
        <a:xfrm>
          <a:off x="0" y="0"/>
          <a:ext cx="0" cy="0"/>
          <a:chOff x="0" y="0"/>
          <a:chExt cx="0" cy="0"/>
        </a:xfrm>
      </p:grpSpPr>
      <p:sp>
        <p:nvSpPr>
          <p:cNvPr id="565" name="Google Shape;565;p98"/>
          <p:cNvSpPr txBox="1">
            <a:spLocks noGrp="1"/>
          </p:cNvSpPr>
          <p:nvPr>
            <p:ph type="title"/>
          </p:nvPr>
        </p:nvSpPr>
        <p:spPr>
          <a:xfrm>
            <a:off x="594360" y="353483"/>
            <a:ext cx="8166672" cy="433917"/>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566" name="Google Shape;566;p98"/>
          <p:cNvSpPr txBox="1">
            <a:spLocks noGrp="1"/>
          </p:cNvSpPr>
          <p:nvPr>
            <p:ph type="body" idx="1"/>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67" name="Google Shape;567;p98"/>
          <p:cNvSpPr txBox="1">
            <a:spLocks noGrp="1"/>
          </p:cNvSpPr>
          <p:nvPr>
            <p:ph type="body" idx="2"/>
          </p:nvPr>
        </p:nvSpPr>
        <p:spPr>
          <a:xfrm>
            <a:off x="594360" y="819150"/>
            <a:ext cx="816559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568" name="Google Shape;568;p98" descr="Red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569" name="Google Shape;569;p98"/>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9_Chart">
  <p:cSld name="79_Chart">
    <p:spTree>
      <p:nvGrpSpPr>
        <p:cNvPr id="1" name="Shape 570"/>
        <p:cNvGrpSpPr/>
        <p:nvPr/>
      </p:nvGrpSpPr>
      <p:grpSpPr>
        <a:xfrm>
          <a:off x="0" y="0"/>
          <a:ext cx="0" cy="0"/>
          <a:chOff x="0" y="0"/>
          <a:chExt cx="0" cy="0"/>
        </a:xfrm>
      </p:grpSpPr>
      <p:sp>
        <p:nvSpPr>
          <p:cNvPr id="571" name="Google Shape;571;p99"/>
          <p:cNvSpPr txBox="1">
            <a:spLocks noGrp="1"/>
          </p:cNvSpPr>
          <p:nvPr>
            <p:ph type="body" idx="1"/>
          </p:nvPr>
        </p:nvSpPr>
        <p:spPr>
          <a:xfrm>
            <a:off x="594360" y="1327685"/>
            <a:ext cx="7876476" cy="188714"/>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72" name="Google Shape;572;p99"/>
          <p:cNvSpPr>
            <a:spLocks noGrp="1"/>
          </p:cNvSpPr>
          <p:nvPr>
            <p:ph type="chart" idx="2"/>
          </p:nvPr>
        </p:nvSpPr>
        <p:spPr>
          <a:xfrm>
            <a:off x="591172" y="2016353"/>
            <a:ext cx="7882286" cy="242906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4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R="0" lvl="2"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R="0" lvl="4"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R="0" lvl="5"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R="0" lvl="6"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R="0" lvl="7"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R="0" lvl="8"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573" name="Google Shape;573;p99"/>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574" name="Google Shape;574;p99"/>
          <p:cNvSpPr txBox="1">
            <a:spLocks noGrp="1"/>
          </p:cNvSpPr>
          <p:nvPr>
            <p:ph type="body" idx="3"/>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75" name="Google Shape;575;p99"/>
          <p:cNvSpPr txBox="1">
            <a:spLocks noGrp="1"/>
          </p:cNvSpPr>
          <p:nvPr>
            <p:ph type="body" idx="4"/>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576" name="Google Shape;576;p99" descr="Red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577" name="Google Shape;577;p99"/>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10600030101010101" charset="0"/>
              <a:ea typeface="Open Sans" panose="02010600030101010101" charset="0"/>
              <a:cs typeface="Open Sans" panose="02010600030101010101" charset="0"/>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80_Side-by-side">
  <p:cSld name="80_Side-by-side">
    <p:spTree>
      <p:nvGrpSpPr>
        <p:cNvPr id="1" name="Shape 578"/>
        <p:cNvGrpSpPr/>
        <p:nvPr/>
      </p:nvGrpSpPr>
      <p:grpSpPr>
        <a:xfrm>
          <a:off x="0" y="0"/>
          <a:ext cx="0" cy="0"/>
          <a:chOff x="0" y="0"/>
          <a:chExt cx="0" cy="0"/>
        </a:xfrm>
      </p:grpSpPr>
      <p:sp>
        <p:nvSpPr>
          <p:cNvPr id="579" name="Google Shape;579;p100"/>
          <p:cNvSpPr txBox="1">
            <a:spLocks noGrp="1"/>
          </p:cNvSpPr>
          <p:nvPr>
            <p:ph type="body" idx="1"/>
          </p:nvPr>
        </p:nvSpPr>
        <p:spPr>
          <a:xfrm>
            <a:off x="594360" y="1316736"/>
            <a:ext cx="4087178" cy="132755"/>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80" name="Google Shape;580;p100"/>
          <p:cNvSpPr>
            <a:spLocks noGrp="1"/>
          </p:cNvSpPr>
          <p:nvPr>
            <p:ph type="chart" idx="2"/>
          </p:nvPr>
        </p:nvSpPr>
        <p:spPr>
          <a:xfrm>
            <a:off x="711200" y="1922023"/>
            <a:ext cx="3970338" cy="242906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4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R="0" lvl="2"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R="0" lvl="4"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R="0" lvl="5"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R="0" lvl="6"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R="0" lvl="7"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R="0" lvl="8"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581" name="Google Shape;581;p100"/>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582" name="Google Shape;582;p100"/>
          <p:cNvSpPr txBox="1">
            <a:spLocks noGrp="1"/>
          </p:cNvSpPr>
          <p:nvPr>
            <p:ph type="body" idx="3"/>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83" name="Google Shape;583;p100"/>
          <p:cNvSpPr>
            <a:spLocks noGrp="1"/>
          </p:cNvSpPr>
          <p:nvPr>
            <p:ph type="chart" idx="4"/>
          </p:nvPr>
        </p:nvSpPr>
        <p:spPr>
          <a:xfrm>
            <a:off x="4862512" y="1922023"/>
            <a:ext cx="3970338" cy="242906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800"/>
              </a:spcBef>
              <a:spcAft>
                <a:spcPts val="0"/>
              </a:spcAft>
              <a:buClr>
                <a:schemeClr val="dk2"/>
              </a:buClr>
              <a:buSzPts val="14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R="0" lvl="2"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R="0" lvl="4"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R="0" lvl="5"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R="0" lvl="6"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R="0" lvl="7"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R="0" lvl="8"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584" name="Google Shape;584;p100"/>
          <p:cNvSpPr txBox="1">
            <a:spLocks noGrp="1"/>
          </p:cNvSpPr>
          <p:nvPr>
            <p:ph type="body" idx="5"/>
          </p:nvPr>
        </p:nvSpPr>
        <p:spPr>
          <a:xfrm>
            <a:off x="4761666" y="1316736"/>
            <a:ext cx="4087178" cy="132755"/>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200" b="0" i="0" u="none" strike="noStrike" cap="none">
                <a:solidFill>
                  <a:schemeClr val="accen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85" name="Google Shape;585;p100"/>
          <p:cNvSpPr txBox="1">
            <a:spLocks noGrp="1"/>
          </p:cNvSpPr>
          <p:nvPr>
            <p:ph type="body" idx="6"/>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586" name="Google Shape;586;p100" descr="Red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587" name="Google Shape;587;p100"/>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81_Table">
  <p:cSld name="81_Table">
    <p:spTree>
      <p:nvGrpSpPr>
        <p:cNvPr id="1" name="Shape 588"/>
        <p:cNvGrpSpPr/>
        <p:nvPr/>
      </p:nvGrpSpPr>
      <p:grpSpPr>
        <a:xfrm>
          <a:off x="0" y="0"/>
          <a:ext cx="0" cy="0"/>
          <a:chOff x="0" y="0"/>
          <a:chExt cx="0" cy="0"/>
        </a:xfrm>
      </p:grpSpPr>
      <p:sp>
        <p:nvSpPr>
          <p:cNvPr id="589" name="Google Shape;589;p101"/>
          <p:cNvSpPr txBox="1">
            <a:spLocks noGrp="1"/>
          </p:cNvSpPr>
          <p:nvPr>
            <p:ph type="title"/>
          </p:nvPr>
        </p:nvSpPr>
        <p:spPr>
          <a:xfrm>
            <a:off x="594360" y="354211"/>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590" name="Google Shape;590;p101"/>
          <p:cNvSpPr txBox="1">
            <a:spLocks noGrp="1"/>
          </p:cNvSpPr>
          <p:nvPr>
            <p:ph type="body" idx="1"/>
          </p:nvPr>
        </p:nvSpPr>
        <p:spPr>
          <a:xfrm>
            <a:off x="594360" y="819878"/>
            <a:ext cx="8160322" cy="23633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sp>
        <p:nvSpPr>
          <p:cNvPr id="591" name="Google Shape;591;p101"/>
          <p:cNvSpPr txBox="1">
            <a:spLocks noGrp="1"/>
          </p:cNvSpPr>
          <p:nvPr>
            <p:ph type="body" idx="2"/>
          </p:nvPr>
        </p:nvSpPr>
        <p:spPr>
          <a:xfrm>
            <a:off x="594359" y="4780026"/>
            <a:ext cx="8165592" cy="27432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60"/>
              </a:spcBef>
              <a:spcAft>
                <a:spcPts val="0"/>
              </a:spcAft>
              <a:buClr>
                <a:schemeClr val="dk2"/>
              </a:buClr>
              <a:buSzPts val="1800"/>
              <a:buFont typeface="Open Sans"/>
              <a:buNone/>
              <a:defRPr sz="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2000" b="1"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800" b="1"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600" b="1"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600" b="1" i="0" u="none" strike="noStrike" cap="none">
                <a:solidFill>
                  <a:schemeClr val="dk2"/>
                </a:solidFill>
                <a:latin typeface="Open Sans"/>
                <a:ea typeface="Open Sans"/>
                <a:cs typeface="Open Sans"/>
                <a:sym typeface="Open Sans"/>
              </a:defRPr>
            </a:lvl5pPr>
            <a:lvl6pPr marL="2743200" marR="0" lvl="5"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320"/>
              </a:spcBef>
              <a:spcAft>
                <a:spcPts val="0"/>
              </a:spcAft>
              <a:buClr>
                <a:schemeClr val="dk1"/>
              </a:buClr>
              <a:buSzPts val="2000"/>
              <a:buFont typeface="Open Sans"/>
              <a:buNone/>
              <a:defRPr sz="1600" b="1" i="0" u="none" strike="noStrike" cap="none">
                <a:solidFill>
                  <a:schemeClr val="dk1"/>
                </a:solidFill>
                <a:latin typeface="Open Sans"/>
                <a:ea typeface="Open Sans"/>
                <a:cs typeface="Open Sans"/>
                <a:sym typeface="Open Sans"/>
              </a:defRPr>
            </a:lvl9pPr>
          </a:lstStyle>
          <a:p>
            <a:endParaRPr/>
          </a:p>
        </p:txBody>
      </p:sp>
      <p:pic>
        <p:nvPicPr>
          <p:cNvPr id="592" name="Google Shape;592;p101" descr="Red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593" name="Google Shape;593;p101"/>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2_Quote White">
  <p:cSld name="82_Quote White">
    <p:spTree>
      <p:nvGrpSpPr>
        <p:cNvPr id="1" name="Shape 594"/>
        <p:cNvGrpSpPr/>
        <p:nvPr/>
      </p:nvGrpSpPr>
      <p:grpSpPr>
        <a:xfrm>
          <a:off x="0" y="0"/>
          <a:ext cx="0" cy="0"/>
          <a:chOff x="0" y="0"/>
          <a:chExt cx="0" cy="0"/>
        </a:xfrm>
      </p:grpSpPr>
      <p:sp>
        <p:nvSpPr>
          <p:cNvPr id="595" name="Google Shape;595;p102"/>
          <p:cNvSpPr txBox="1">
            <a:spLocks noGrp="1"/>
          </p:cNvSpPr>
          <p:nvPr>
            <p:ph type="title"/>
          </p:nvPr>
        </p:nvSpPr>
        <p:spPr>
          <a:xfrm>
            <a:off x="1979453" y="1987550"/>
            <a:ext cx="697881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1400"/>
              <a:buFont typeface="Archivo Narrow"/>
              <a:buNone/>
              <a:defRPr sz="3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596" name="Google Shape;596;p102"/>
          <p:cNvSpPr txBox="1">
            <a:spLocks noGrp="1"/>
          </p:cNvSpPr>
          <p:nvPr>
            <p:ph type="body" idx="1"/>
          </p:nvPr>
        </p:nvSpPr>
        <p:spPr>
          <a:xfrm>
            <a:off x="1981200" y="3087240"/>
            <a:ext cx="6976872" cy="53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80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200" b="0"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pic>
        <p:nvPicPr>
          <p:cNvPr id="597" name="Google Shape;597;p102" descr="Red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598" name="Google Shape;598;p102"/>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83_Quote Texture RED">
  <p:cSld name="83_Quote Texture RED">
    <p:spTree>
      <p:nvGrpSpPr>
        <p:cNvPr id="1" name="Shape 599"/>
        <p:cNvGrpSpPr/>
        <p:nvPr/>
      </p:nvGrpSpPr>
      <p:grpSpPr>
        <a:xfrm>
          <a:off x="0" y="0"/>
          <a:ext cx="0" cy="0"/>
          <a:chOff x="0" y="0"/>
          <a:chExt cx="0" cy="0"/>
        </a:xfrm>
      </p:grpSpPr>
      <p:pic>
        <p:nvPicPr>
          <p:cNvPr id="600" name="Google Shape;600;p103" descr="Red.jpg"/>
          <p:cNvPicPr preferRelativeResize="0"/>
          <p:nvPr/>
        </p:nvPicPr>
        <p:blipFill rotWithShape="1">
          <a:blip r:embed="rId2">
            <a:alphaModFix/>
          </a:blip>
          <a:srcRect/>
          <a:stretch/>
        </p:blipFill>
        <p:spPr>
          <a:xfrm>
            <a:off x="0" y="0"/>
            <a:ext cx="9141291" cy="5143500"/>
          </a:xfrm>
          <a:prstGeom prst="rect">
            <a:avLst/>
          </a:prstGeom>
          <a:noFill/>
          <a:ln>
            <a:noFill/>
          </a:ln>
        </p:spPr>
      </p:pic>
      <p:sp>
        <p:nvSpPr>
          <p:cNvPr id="601" name="Google Shape;601;p103"/>
          <p:cNvSpPr txBox="1">
            <a:spLocks noGrp="1"/>
          </p:cNvSpPr>
          <p:nvPr>
            <p:ph type="title"/>
          </p:nvPr>
        </p:nvSpPr>
        <p:spPr>
          <a:xfrm>
            <a:off x="1979453" y="1987550"/>
            <a:ext cx="697881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1400"/>
              <a:buFont typeface="Archivo Narrow"/>
              <a:buNone/>
              <a:defRPr sz="32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602" name="Google Shape;602;p103"/>
          <p:cNvSpPr txBox="1">
            <a:spLocks noGrp="1"/>
          </p:cNvSpPr>
          <p:nvPr>
            <p:ph type="body" idx="1"/>
          </p:nvPr>
        </p:nvSpPr>
        <p:spPr>
          <a:xfrm>
            <a:off x="1981200" y="3087240"/>
            <a:ext cx="6976872" cy="53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800"/>
              </a:spcBef>
              <a:spcAft>
                <a:spcPts val="0"/>
              </a:spcAft>
              <a:buClr>
                <a:schemeClr val="dk2"/>
              </a:buClr>
              <a:buSzPts val="1800"/>
              <a:buFont typeface="Open Sans"/>
              <a:buNone/>
              <a:defRPr sz="1800" b="0"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80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2pPr>
            <a:lvl3pPr marL="1371600" marR="0" lvl="2" indent="-228600" algn="l" rtl="0">
              <a:lnSpc>
                <a:spcPct val="100000"/>
              </a:lnSpc>
              <a:spcBef>
                <a:spcPts val="7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228600" algn="l" rtl="0">
              <a:lnSpc>
                <a:spcPct val="100000"/>
              </a:lnSpc>
              <a:spcBef>
                <a:spcPts val="700"/>
              </a:spcBef>
              <a:spcAft>
                <a:spcPts val="0"/>
              </a:spcAft>
              <a:buClr>
                <a:schemeClr val="dk2"/>
              </a:buClr>
              <a:buSzPts val="1200"/>
              <a:buFont typeface="Open Sans"/>
              <a:buNone/>
              <a:defRPr sz="1200" b="0" i="0" u="none" strike="noStrike" cap="none">
                <a:solidFill>
                  <a:schemeClr val="dk2"/>
                </a:solidFill>
                <a:latin typeface="Open Sans"/>
                <a:ea typeface="Open Sans"/>
                <a:cs typeface="Open Sans"/>
                <a:sym typeface="Open Sans"/>
              </a:defRPr>
            </a:lvl4pPr>
            <a:lvl5pPr marL="2286000" marR="0" lvl="4" indent="-228600" algn="l" rtl="0">
              <a:lnSpc>
                <a:spcPct val="100000"/>
              </a:lnSpc>
              <a:spcBef>
                <a:spcPts val="700"/>
              </a:spcBef>
              <a:spcAft>
                <a:spcPts val="0"/>
              </a:spcAft>
              <a:buClr>
                <a:schemeClr val="dk2"/>
              </a:buClr>
              <a:buSzPts val="1000"/>
              <a:buFont typeface="Open Sans"/>
              <a:buNone/>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pic>
        <p:nvPicPr>
          <p:cNvPr id="603" name="Google Shape;603;p103"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604" name="Google Shape;604;p103"/>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605" name="Google Shape;605;p103"/>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84_Divider Slide">
  <p:cSld name="84_Divider Slide">
    <p:spTree>
      <p:nvGrpSpPr>
        <p:cNvPr id="1" name="Shape 606"/>
        <p:cNvGrpSpPr/>
        <p:nvPr/>
      </p:nvGrpSpPr>
      <p:grpSpPr>
        <a:xfrm>
          <a:off x="0" y="0"/>
          <a:ext cx="0" cy="0"/>
          <a:chOff x="0" y="0"/>
          <a:chExt cx="0" cy="0"/>
        </a:xfrm>
      </p:grpSpPr>
      <p:pic>
        <p:nvPicPr>
          <p:cNvPr id="607" name="Google Shape;607;p104"/>
          <p:cNvPicPr preferRelativeResize="0"/>
          <p:nvPr/>
        </p:nvPicPr>
        <p:blipFill rotWithShape="1">
          <a:blip r:embed="rId2">
            <a:alphaModFix/>
          </a:blip>
          <a:srcRect/>
          <a:stretch/>
        </p:blipFill>
        <p:spPr>
          <a:xfrm>
            <a:off x="0" y="762"/>
            <a:ext cx="9141291" cy="5141976"/>
          </a:xfrm>
          <a:prstGeom prst="rect">
            <a:avLst/>
          </a:prstGeom>
          <a:noFill/>
          <a:ln>
            <a:noFill/>
          </a:ln>
        </p:spPr>
      </p:pic>
      <p:pic>
        <p:nvPicPr>
          <p:cNvPr id="608" name="Google Shape;608;p104" descr="Red strip.jpg"/>
          <p:cNvPicPr preferRelativeResize="0"/>
          <p:nvPr/>
        </p:nvPicPr>
        <p:blipFill rotWithShape="1">
          <a:blip r:embed="rId3">
            <a:alphaModFix/>
          </a:blip>
          <a:srcRect/>
          <a:stretch/>
        </p:blipFill>
        <p:spPr>
          <a:xfrm>
            <a:off x="0" y="0"/>
            <a:ext cx="176732" cy="5143500"/>
          </a:xfrm>
          <a:prstGeom prst="rect">
            <a:avLst/>
          </a:prstGeom>
          <a:noFill/>
          <a:ln>
            <a:noFill/>
          </a:ln>
        </p:spPr>
      </p:pic>
      <p:sp>
        <p:nvSpPr>
          <p:cNvPr id="609" name="Google Shape;609;p104"/>
          <p:cNvSpPr txBox="1"/>
          <p:nvPr/>
        </p:nvSpPr>
        <p:spPr>
          <a:xfrm>
            <a:off x="8877554" y="4932945"/>
            <a:ext cx="141064" cy="138499"/>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chemeClr val="lt1"/>
              </a:solidFill>
              <a:latin typeface="Open Sans" panose="02010600030101010101" charset="0"/>
              <a:ea typeface="Open Sans" panose="02010600030101010101" charset="0"/>
              <a:cs typeface="Open Sans" panose="02010600030101010101" charset="0"/>
              <a:sym typeface="Arial"/>
            </a:endParaRPr>
          </a:p>
        </p:txBody>
      </p:sp>
      <p:sp>
        <p:nvSpPr>
          <p:cNvPr id="610" name="Google Shape;610;p104"/>
          <p:cNvSpPr txBox="1">
            <a:spLocks noGrp="1"/>
          </p:cNvSpPr>
          <p:nvPr>
            <p:ph type="title"/>
          </p:nvPr>
        </p:nvSpPr>
        <p:spPr>
          <a:xfrm>
            <a:off x="304800" y="518622"/>
            <a:ext cx="8046600" cy="43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200"/>
              <a:buFont typeface="Archivo Narrow"/>
              <a:buNone/>
              <a:defRPr sz="42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611" name="Google Shape;611;p104"/>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5_Divider White">
  <p:cSld name="85_Divider White">
    <p:spTree>
      <p:nvGrpSpPr>
        <p:cNvPr id="1" name="Shape 612"/>
        <p:cNvGrpSpPr/>
        <p:nvPr/>
      </p:nvGrpSpPr>
      <p:grpSpPr>
        <a:xfrm>
          <a:off x="0" y="0"/>
          <a:ext cx="0" cy="0"/>
          <a:chOff x="0" y="0"/>
          <a:chExt cx="0" cy="0"/>
        </a:xfrm>
      </p:grpSpPr>
      <p:sp>
        <p:nvSpPr>
          <p:cNvPr id="613" name="Google Shape;613;p105"/>
          <p:cNvSpPr txBox="1">
            <a:spLocks noGrp="1"/>
          </p:cNvSpPr>
          <p:nvPr>
            <p:ph type="title"/>
          </p:nvPr>
        </p:nvSpPr>
        <p:spPr>
          <a:xfrm>
            <a:off x="685800" y="2064684"/>
            <a:ext cx="8046720" cy="43891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1400"/>
              <a:buFont typeface="Archivo Narrow"/>
              <a:buNone/>
              <a:defRPr sz="5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pic>
        <p:nvPicPr>
          <p:cNvPr id="614" name="Google Shape;614;p105" descr="Red strip.jpg"/>
          <p:cNvPicPr preferRelativeResize="0"/>
          <p:nvPr/>
        </p:nvPicPr>
        <p:blipFill rotWithShape="1">
          <a:blip r:embed="rId2">
            <a:alphaModFix/>
          </a:blip>
          <a:srcRect/>
          <a:stretch/>
        </p:blipFill>
        <p:spPr>
          <a:xfrm>
            <a:off x="0" y="0"/>
            <a:ext cx="176732" cy="5143500"/>
          </a:xfrm>
          <a:prstGeom prst="rect">
            <a:avLst/>
          </a:prstGeom>
          <a:noFill/>
          <a:ln>
            <a:noFill/>
          </a:ln>
        </p:spPr>
      </p:pic>
      <p:sp>
        <p:nvSpPr>
          <p:cNvPr id="615" name="Google Shape;615;p105"/>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85_Divider_NoText">
  <p:cSld name="85_Divider White_1">
    <p:spTree>
      <p:nvGrpSpPr>
        <p:cNvPr id="1" name="Shape 616"/>
        <p:cNvGrpSpPr/>
        <p:nvPr/>
      </p:nvGrpSpPr>
      <p:grpSpPr>
        <a:xfrm>
          <a:off x="0" y="0"/>
          <a:ext cx="0" cy="0"/>
          <a:chOff x="0" y="0"/>
          <a:chExt cx="0" cy="0"/>
        </a:xfrm>
      </p:grpSpPr>
      <p:pic>
        <p:nvPicPr>
          <p:cNvPr id="617" name="Google Shape;617;p106" descr="Red strip.jpg"/>
          <p:cNvPicPr preferRelativeResize="0"/>
          <p:nvPr/>
        </p:nvPicPr>
        <p:blipFill rotWithShape="1">
          <a:blip r:embed="rId2">
            <a:alphaModFix/>
          </a:blip>
          <a:srcRect/>
          <a:stretch/>
        </p:blipFill>
        <p:spPr>
          <a:xfrm>
            <a:off x="0" y="0"/>
            <a:ext cx="176700" cy="5143500"/>
          </a:xfrm>
          <a:prstGeom prst="rect">
            <a:avLst/>
          </a:prstGeom>
          <a:noFill/>
          <a:ln>
            <a:noFill/>
          </a:ln>
        </p:spPr>
      </p:pic>
      <p:sp>
        <p:nvSpPr>
          <p:cNvPr id="618" name="Google Shape;618;p106"/>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86_Divider Texture RED">
  <p:cSld name="86_Divider Texture RED">
    <p:spTree>
      <p:nvGrpSpPr>
        <p:cNvPr id="1" name="Shape 619"/>
        <p:cNvGrpSpPr/>
        <p:nvPr/>
      </p:nvGrpSpPr>
      <p:grpSpPr>
        <a:xfrm>
          <a:off x="0" y="0"/>
          <a:ext cx="0" cy="0"/>
          <a:chOff x="0" y="0"/>
          <a:chExt cx="0" cy="0"/>
        </a:xfrm>
      </p:grpSpPr>
      <p:pic>
        <p:nvPicPr>
          <p:cNvPr id="620" name="Google Shape;620;p107" descr="Red.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621" name="Google Shape;621;p107" descr="N-Element-Tab-White_RGB.png"/>
          <p:cNvPicPr preferRelativeResize="0"/>
          <p:nvPr/>
        </p:nvPicPr>
        <p:blipFill rotWithShape="1">
          <a:blip r:embed="rId3">
            <a:alphaModFix/>
          </a:blip>
          <a:srcRect/>
          <a:stretch/>
        </p:blipFill>
        <p:spPr>
          <a:xfrm>
            <a:off x="8610600" y="0"/>
            <a:ext cx="237744" cy="338328"/>
          </a:xfrm>
          <a:prstGeom prst="rect">
            <a:avLst/>
          </a:prstGeom>
          <a:noFill/>
          <a:ln>
            <a:noFill/>
          </a:ln>
        </p:spPr>
      </p:pic>
      <p:sp>
        <p:nvSpPr>
          <p:cNvPr id="622" name="Google Shape;622;p107"/>
          <p:cNvSpPr txBox="1">
            <a:spLocks noGrp="1"/>
          </p:cNvSpPr>
          <p:nvPr>
            <p:ph type="title"/>
          </p:nvPr>
        </p:nvSpPr>
        <p:spPr>
          <a:xfrm>
            <a:off x="228600" y="2064684"/>
            <a:ext cx="8046600" cy="43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1400"/>
              <a:buFont typeface="Archivo Narrow"/>
              <a:buNone/>
              <a:defRPr sz="5000" b="1" i="0" u="none" strike="noStrike" cap="none">
                <a:solidFill>
                  <a:schemeClr val="lt1"/>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623" name="Google Shape;623;p107"/>
          <p:cNvSpPr txBox="1"/>
          <p:nvPr/>
        </p:nvSpPr>
        <p:spPr>
          <a:xfrm>
            <a:off x="8877554" y="4932945"/>
            <a:ext cx="141000" cy="13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FFFFFF"/>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rgbClr val="FFFFFF"/>
              </a:solidFill>
              <a:latin typeface="Open Sans"/>
              <a:ea typeface="Open Sans"/>
              <a:cs typeface="Open Sans"/>
              <a:sym typeface="Open Sans"/>
            </a:endParaRPr>
          </a:p>
        </p:txBody>
      </p:sp>
      <p:sp>
        <p:nvSpPr>
          <p:cNvPr id="624" name="Google Shape;624;p107"/>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87_End Slide N-square RED (media tagline)">
  <p:cSld name="87_End Slide N-tab RED">
    <p:spTree>
      <p:nvGrpSpPr>
        <p:cNvPr id="1" name="Shape 625"/>
        <p:cNvGrpSpPr/>
        <p:nvPr/>
      </p:nvGrpSpPr>
      <p:grpSpPr>
        <a:xfrm>
          <a:off x="0" y="0"/>
          <a:ext cx="0" cy="0"/>
          <a:chOff x="0" y="0"/>
          <a:chExt cx="0" cy="0"/>
        </a:xfrm>
      </p:grpSpPr>
      <p:pic>
        <p:nvPicPr>
          <p:cNvPr id="626" name="Google Shape;626;p108" descr="Red.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627" name="Google Shape;627;p108" descr="N-Element-Tab-Square-White_RGB.png"/>
          <p:cNvPicPr preferRelativeResize="0"/>
          <p:nvPr/>
        </p:nvPicPr>
        <p:blipFill rotWithShape="1">
          <a:blip r:embed="rId3">
            <a:alphaModFix/>
          </a:blip>
          <a:srcRect/>
          <a:stretch/>
        </p:blipFill>
        <p:spPr>
          <a:xfrm>
            <a:off x="3768718" y="1767943"/>
            <a:ext cx="1606564" cy="1607280"/>
          </a:xfrm>
          <a:prstGeom prst="rect">
            <a:avLst/>
          </a:prstGeom>
          <a:noFill/>
          <a:ln>
            <a:noFill/>
          </a:ln>
        </p:spPr>
      </p:pic>
      <p:sp>
        <p:nvSpPr>
          <p:cNvPr id="628" name="Google Shape;628;p108"/>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629" name="Google Shape;629;p108"/>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ONE MEDIA TRUTH</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87_End Slide N-square RED (connect tagline) 1">
  <p:cSld name="87_End Slide N-tab RED_1">
    <p:spTree>
      <p:nvGrpSpPr>
        <p:cNvPr id="1" name="Shape 630"/>
        <p:cNvGrpSpPr/>
        <p:nvPr/>
      </p:nvGrpSpPr>
      <p:grpSpPr>
        <a:xfrm>
          <a:off x="0" y="0"/>
          <a:ext cx="0" cy="0"/>
          <a:chOff x="0" y="0"/>
          <a:chExt cx="0" cy="0"/>
        </a:xfrm>
      </p:grpSpPr>
      <p:pic>
        <p:nvPicPr>
          <p:cNvPr id="631" name="Google Shape;631;p109" descr="Red.jpg"/>
          <p:cNvPicPr preferRelativeResize="0"/>
          <p:nvPr/>
        </p:nvPicPr>
        <p:blipFill rotWithShape="1">
          <a:blip r:embed="rId2">
            <a:alphaModFix/>
          </a:blip>
          <a:srcRect/>
          <a:stretch/>
        </p:blipFill>
        <p:spPr>
          <a:xfrm>
            <a:off x="0" y="0"/>
            <a:ext cx="9141293" cy="5143501"/>
          </a:xfrm>
          <a:prstGeom prst="rect">
            <a:avLst/>
          </a:prstGeom>
          <a:noFill/>
          <a:ln>
            <a:noFill/>
          </a:ln>
        </p:spPr>
      </p:pic>
      <p:pic>
        <p:nvPicPr>
          <p:cNvPr id="632" name="Google Shape;632;p109" descr="N-Element-Tab-Square-White_RGB.png"/>
          <p:cNvPicPr preferRelativeResize="0"/>
          <p:nvPr/>
        </p:nvPicPr>
        <p:blipFill rotWithShape="1">
          <a:blip r:embed="rId3">
            <a:alphaModFix/>
          </a:blip>
          <a:srcRect/>
          <a:stretch/>
        </p:blipFill>
        <p:spPr>
          <a:xfrm>
            <a:off x="3768718" y="1767943"/>
            <a:ext cx="1606567" cy="1607281"/>
          </a:xfrm>
          <a:prstGeom prst="rect">
            <a:avLst/>
          </a:prstGeom>
          <a:noFill/>
          <a:ln>
            <a:noFill/>
          </a:ln>
        </p:spPr>
      </p:pic>
      <p:sp>
        <p:nvSpPr>
          <p:cNvPr id="633" name="Google Shape;633;p109"/>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634" name="Google Shape;634;p109"/>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SHAPING A SMARTER MARKET</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88_End Slide Full Logo RED (media tagline)">
  <p:cSld name="88_End Slide Full Logo RED">
    <p:spTree>
      <p:nvGrpSpPr>
        <p:cNvPr id="1" name="Shape 635"/>
        <p:cNvGrpSpPr/>
        <p:nvPr/>
      </p:nvGrpSpPr>
      <p:grpSpPr>
        <a:xfrm>
          <a:off x="0" y="0"/>
          <a:ext cx="0" cy="0"/>
          <a:chOff x="0" y="0"/>
          <a:chExt cx="0" cy="0"/>
        </a:xfrm>
      </p:grpSpPr>
      <p:pic>
        <p:nvPicPr>
          <p:cNvPr id="636" name="Google Shape;636;p110" descr="Red.jpg"/>
          <p:cNvPicPr preferRelativeResize="0"/>
          <p:nvPr/>
        </p:nvPicPr>
        <p:blipFill rotWithShape="1">
          <a:blip r:embed="rId2">
            <a:alphaModFix/>
          </a:blip>
          <a:srcRect/>
          <a:stretch/>
        </p:blipFill>
        <p:spPr>
          <a:xfrm>
            <a:off x="0" y="0"/>
            <a:ext cx="9141291" cy="5143500"/>
          </a:xfrm>
          <a:prstGeom prst="rect">
            <a:avLst/>
          </a:prstGeom>
          <a:noFill/>
          <a:ln>
            <a:noFill/>
          </a:ln>
        </p:spPr>
      </p:pic>
      <p:pic>
        <p:nvPicPr>
          <p:cNvPr id="637" name="Google Shape;637;p110" descr="Nielsen-Wordmark-White-RGB.png"/>
          <p:cNvPicPr preferRelativeResize="0"/>
          <p:nvPr/>
        </p:nvPicPr>
        <p:blipFill rotWithShape="1">
          <a:blip r:embed="rId3">
            <a:alphaModFix/>
          </a:blip>
          <a:srcRect/>
          <a:stretch/>
        </p:blipFill>
        <p:spPr>
          <a:xfrm>
            <a:off x="2695852" y="1770502"/>
            <a:ext cx="3752296" cy="1324464"/>
          </a:xfrm>
          <a:prstGeom prst="rect">
            <a:avLst/>
          </a:prstGeom>
          <a:noFill/>
          <a:ln>
            <a:noFill/>
          </a:ln>
        </p:spPr>
      </p:pic>
      <p:sp>
        <p:nvSpPr>
          <p:cNvPr id="638" name="Google Shape;638;p110"/>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639" name="Google Shape;639;p110"/>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ONE MEDIA TRUTH</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88_End Slide Full Logo RED (connect tagline) 1">
  <p:cSld name="88_End Slide Full Logo RED_1">
    <p:spTree>
      <p:nvGrpSpPr>
        <p:cNvPr id="1" name="Shape 640"/>
        <p:cNvGrpSpPr/>
        <p:nvPr/>
      </p:nvGrpSpPr>
      <p:grpSpPr>
        <a:xfrm>
          <a:off x="0" y="0"/>
          <a:ext cx="0" cy="0"/>
          <a:chOff x="0" y="0"/>
          <a:chExt cx="0" cy="0"/>
        </a:xfrm>
      </p:grpSpPr>
      <p:pic>
        <p:nvPicPr>
          <p:cNvPr id="641" name="Google Shape;641;p111" descr="Red.jpg"/>
          <p:cNvPicPr preferRelativeResize="0"/>
          <p:nvPr/>
        </p:nvPicPr>
        <p:blipFill rotWithShape="1">
          <a:blip r:embed="rId2">
            <a:alphaModFix/>
          </a:blip>
          <a:srcRect/>
          <a:stretch/>
        </p:blipFill>
        <p:spPr>
          <a:xfrm>
            <a:off x="0" y="0"/>
            <a:ext cx="9141293" cy="5143501"/>
          </a:xfrm>
          <a:prstGeom prst="rect">
            <a:avLst/>
          </a:prstGeom>
          <a:noFill/>
          <a:ln>
            <a:noFill/>
          </a:ln>
        </p:spPr>
      </p:pic>
      <p:pic>
        <p:nvPicPr>
          <p:cNvPr id="642" name="Google Shape;642;p111" descr="Nielsen-Wordmark-White-RGB.png"/>
          <p:cNvPicPr preferRelativeResize="0"/>
          <p:nvPr/>
        </p:nvPicPr>
        <p:blipFill rotWithShape="1">
          <a:blip r:embed="rId3">
            <a:alphaModFix/>
          </a:blip>
          <a:srcRect/>
          <a:stretch/>
        </p:blipFill>
        <p:spPr>
          <a:xfrm>
            <a:off x="2695852" y="1770502"/>
            <a:ext cx="3752295" cy="1324463"/>
          </a:xfrm>
          <a:prstGeom prst="rect">
            <a:avLst/>
          </a:prstGeom>
          <a:noFill/>
          <a:ln>
            <a:noFill/>
          </a:ln>
        </p:spPr>
      </p:pic>
      <p:sp>
        <p:nvSpPr>
          <p:cNvPr id="643" name="Google Shape;643;p111"/>
          <p:cNvSpPr/>
          <p:nvPr/>
        </p:nvSpPr>
        <p:spPr>
          <a:xfrm>
            <a:off x="256825" y="4825475"/>
            <a:ext cx="38196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This artwork was created using Nielsen data.</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lt1"/>
              </a:buClr>
              <a:buSzPts val="600"/>
              <a:buFont typeface="Arial"/>
              <a:buNone/>
            </a:pPr>
            <a:endParaRPr sz="6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FFFFFF"/>
              </a:buClr>
              <a:buSzPts val="600"/>
              <a:buFont typeface="Arial"/>
              <a:buNone/>
            </a:pPr>
            <a:endParaRPr sz="600" b="0" i="0" u="none" strike="noStrike" cap="none">
              <a:solidFill>
                <a:srgbClr val="FFFFFF"/>
              </a:solidFill>
              <a:latin typeface="Open Sans"/>
              <a:ea typeface="Open Sans"/>
              <a:cs typeface="Open Sans"/>
              <a:sym typeface="Open Sans"/>
            </a:endParaRPr>
          </a:p>
        </p:txBody>
      </p:sp>
      <p:sp>
        <p:nvSpPr>
          <p:cNvPr id="644" name="Google Shape;644;p111"/>
          <p:cNvSpPr txBox="1"/>
          <p:nvPr/>
        </p:nvSpPr>
        <p:spPr>
          <a:xfrm>
            <a:off x="5412900" y="4120300"/>
            <a:ext cx="3402000" cy="37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a:solidFill>
                  <a:srgbClr val="FFFFFF"/>
                </a:solidFill>
                <a:latin typeface="Archivo Narrow"/>
                <a:ea typeface="Archivo Narrow"/>
                <a:cs typeface="Archivo Narrow"/>
                <a:sym typeface="Archivo Narrow"/>
              </a:rPr>
              <a:t>SHAPING A SMARTER MARKET</a:t>
            </a:r>
            <a:r>
              <a:rPr lang="en" sz="1600" b="1">
                <a:solidFill>
                  <a:schemeClr val="lt1"/>
                </a:solidFill>
                <a:latin typeface="Archivo Narrow"/>
                <a:ea typeface="Archivo Narrow"/>
                <a:cs typeface="Archivo Narrow"/>
                <a:sym typeface="Archivo Narrow"/>
              </a:rPr>
              <a:t>™</a:t>
            </a:r>
            <a:endParaRPr sz="1600" b="1" i="0" u="none" strike="noStrike" cap="none" baseline="30000">
              <a:solidFill>
                <a:srgbClr val="FFFFFF"/>
              </a:solidFill>
              <a:latin typeface="Archivo Narrow"/>
              <a:ea typeface="Archivo Narrow"/>
              <a:cs typeface="Archivo Narrow"/>
              <a:sym typeface="Archivo Narrow"/>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594360" y="353483"/>
            <a:ext cx="8166672" cy="433917"/>
          </a:xfrm>
        </p:spPr>
        <p:txBody>
          <a:bodyPr wrap="square">
            <a:noAutofit/>
          </a:bodyPr>
          <a:lstStyle>
            <a:lvl1pPr>
              <a:defRPr b="1" baseline="0">
                <a:solidFill>
                  <a:schemeClr val="tx2"/>
                </a:solidFill>
                <a:latin typeface="Open Sans" panose="02010600030101010101" charset="0"/>
              </a:defRPr>
            </a:lvl1pPr>
          </a:lstStyle>
          <a:p>
            <a:r>
              <a:rPr lang="en-US" dirty="0"/>
              <a:t>CLICK TO EDIT MASTER TITLE STYLE</a:t>
            </a:r>
          </a:p>
        </p:txBody>
      </p:sp>
      <p:sp>
        <p:nvSpPr>
          <p:cNvPr id="5" name="Text Placeholder 2"/>
          <p:cNvSpPr>
            <a:spLocks noGrp="1"/>
          </p:cNvSpPr>
          <p:nvPr>
            <p:ph type="body" idx="15"/>
          </p:nvPr>
        </p:nvSpPr>
        <p:spPr>
          <a:xfrm>
            <a:off x="594359" y="4780026"/>
            <a:ext cx="8165592" cy="274320"/>
          </a:xfrm>
        </p:spPr>
        <p:txBody>
          <a:bodyPr wrap="square" tIns="0" bIns="0" anchor="b" anchorCtr="0"/>
          <a:lstStyle>
            <a:lvl1pPr marL="0" indent="0">
              <a:spcBef>
                <a:spcPts val="60"/>
              </a:spcBef>
              <a:buNone/>
              <a:defRPr sz="8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2"/>
          <p:cNvSpPr>
            <a:spLocks noGrp="1"/>
          </p:cNvSpPr>
          <p:nvPr>
            <p:ph type="body" idx="16" hasCustomPrompt="1"/>
          </p:nvPr>
        </p:nvSpPr>
        <p:spPr>
          <a:xfrm>
            <a:off x="594360" y="819150"/>
            <a:ext cx="8165592" cy="236339"/>
          </a:xfrm>
        </p:spPr>
        <p:txBody>
          <a:bodyPr wrap="square" tIns="0" bIns="0" anchor="t" anchorCtr="0"/>
          <a:lstStyle>
            <a:lvl1pPr marL="0" indent="0">
              <a:spcBef>
                <a:spcPts val="0"/>
              </a:spcBef>
              <a:buNone/>
              <a:defRPr sz="1800" b="0" baseline="0">
                <a:solidFill>
                  <a:schemeClr val="tx2"/>
                </a:solidFill>
                <a:latin typeface="Open Sans" panose="02010600030101010101" charset="0"/>
                <a:cs typeface="Open Sans" panose="02010600030101010101"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168613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image" Target="../media/image2.png"/><Relationship Id="rId16" Type="http://schemas.openxmlformats.org/officeDocument/2006/relationships/slideLayout" Target="../slideLayouts/slideLayout27.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theme" Target="../theme/theme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panose="02010600030101010101" charset="0"/>
                <a:ea typeface="Open Sans" panose="02010600030101010101" charset="0"/>
                <a:cs typeface="Open Sans" panose="02010600030101010101"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en Sans" panose="02010600030101010101" charset="0"/>
          <a:ea typeface="Open Sans" panose="02010600030101010101" charset="0"/>
          <a:cs typeface="Open Sans" panose="02010600030101010101"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en Sans" panose="02010600030101010101" charset="0"/>
          <a:ea typeface="Open Sans" panose="02010600030101010101" charset="0"/>
          <a:cs typeface="Open Sans" panose="02010600030101010101"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descr="Blue Strip.jpg"/>
          <p:cNvPicPr preferRelativeResize="0"/>
          <p:nvPr/>
        </p:nvPicPr>
        <p:blipFill rotWithShape="1">
          <a:blip r:embed="rId83">
            <a:alphaModFix/>
          </a:blip>
          <a:srcRect/>
          <a:stretch/>
        </p:blipFill>
        <p:spPr>
          <a:xfrm>
            <a:off x="0" y="0"/>
            <a:ext cx="176732" cy="5143500"/>
          </a:xfrm>
          <a:prstGeom prst="rect">
            <a:avLst/>
          </a:prstGeom>
          <a:noFill/>
          <a:ln>
            <a:noFill/>
          </a:ln>
        </p:spPr>
      </p:pic>
      <p:sp>
        <p:nvSpPr>
          <p:cNvPr id="52" name="Google Shape;52;p13"/>
          <p:cNvSpPr txBox="1">
            <a:spLocks noGrp="1"/>
          </p:cNvSpPr>
          <p:nvPr>
            <p:ph type="title"/>
          </p:nvPr>
        </p:nvSpPr>
        <p:spPr>
          <a:xfrm>
            <a:off x="594360" y="361950"/>
            <a:ext cx="8155940" cy="4286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1400"/>
              <a:buFont typeface="Archivo Narrow"/>
              <a:buNone/>
              <a:defRPr sz="3000" b="0"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53" name="Google Shape;53;p13"/>
          <p:cNvSpPr txBox="1">
            <a:spLocks noGrp="1"/>
          </p:cNvSpPr>
          <p:nvPr>
            <p:ph type="body" idx="1"/>
          </p:nvPr>
        </p:nvSpPr>
        <p:spPr>
          <a:xfrm>
            <a:off x="594360" y="1490472"/>
            <a:ext cx="8155800" cy="3058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80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54" name="Google Shape;54;p13"/>
          <p:cNvSpPr txBox="1"/>
          <p:nvPr/>
        </p:nvSpPr>
        <p:spPr>
          <a:xfrm>
            <a:off x="8877554" y="4932945"/>
            <a:ext cx="141064" cy="138499"/>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chemeClr val="dk2"/>
                </a:solidFill>
                <a:latin typeface="Open Sans" panose="02010600030101010101" charset="0"/>
                <a:ea typeface="Open Sans" panose="02010600030101010101" charset="0"/>
                <a:cs typeface="Open Sans" panose="02010600030101010101" charset="0"/>
                <a:sym typeface="Arial"/>
              </a:rPr>
              <a:t>‹#›</a:t>
            </a:fld>
            <a:endParaRPr sz="900" b="0" i="0" u="none" strike="noStrike" cap="none" dirty="0">
              <a:solidFill>
                <a:schemeClr val="dk2"/>
              </a:solidFill>
              <a:latin typeface="Open Sans"/>
              <a:ea typeface="Open Sans"/>
              <a:cs typeface="Open Sans"/>
              <a:sym typeface="Open Sans"/>
            </a:endParaRPr>
          </a:p>
        </p:txBody>
      </p:sp>
      <p:pic>
        <p:nvPicPr>
          <p:cNvPr id="55" name="Google Shape;55;p13" descr="N-Element-Tab-Blue_RGB.png"/>
          <p:cNvPicPr preferRelativeResize="0"/>
          <p:nvPr/>
        </p:nvPicPr>
        <p:blipFill rotWithShape="1">
          <a:blip r:embed="rId84">
            <a:alphaModFix/>
          </a:blip>
          <a:srcRect/>
          <a:stretch/>
        </p:blipFill>
        <p:spPr>
          <a:xfrm>
            <a:off x="8610600" y="0"/>
            <a:ext cx="236415" cy="339912"/>
          </a:xfrm>
          <a:prstGeom prst="rect">
            <a:avLst/>
          </a:prstGeom>
          <a:noFill/>
          <a:ln>
            <a:noFill/>
          </a:ln>
        </p:spPr>
      </p:pic>
      <p:sp>
        <p:nvSpPr>
          <p:cNvPr id="56" name="Google Shape;56;p13"/>
          <p:cNvSpPr/>
          <p:nvPr/>
        </p:nvSpPr>
        <p:spPr>
          <a:xfrm rot="-5400000">
            <a:off x="-1799000" y="3115650"/>
            <a:ext cx="3754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Open Sans"/>
                <a:ea typeface="Open Sans"/>
                <a:cs typeface="Open Sans"/>
                <a:sym typeface="Open Sans"/>
              </a:rPr>
              <a:t>Copyright © </a:t>
            </a:r>
            <a:r>
              <a:rPr lang="en" sz="600">
                <a:solidFill>
                  <a:srgbClr val="FFFFFF"/>
                </a:solidFill>
                <a:latin typeface="Open Sans"/>
                <a:ea typeface="Open Sans"/>
                <a:cs typeface="Open Sans"/>
                <a:sym typeface="Open Sans"/>
              </a:rPr>
              <a:t>2020</a:t>
            </a:r>
            <a:r>
              <a:rPr lang="en" sz="600" b="0" i="0" u="none" strike="noStrike" cap="none">
                <a:solidFill>
                  <a:srgbClr val="FFFFFF"/>
                </a:solidFill>
                <a:latin typeface="Open Sans"/>
                <a:ea typeface="Open Sans"/>
                <a:cs typeface="Open Sans"/>
                <a:sym typeface="Open Sans"/>
              </a:rPr>
              <a:t> The Nielsen Company (US), LLC. Confidential and proprietary. Do not distribute.</a:t>
            </a:r>
            <a:endParaRPr sz="600" b="0" i="0" u="none" strike="noStrike" cap="none">
              <a:solidFill>
                <a:srgbClr val="FFFFFF"/>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60" r:id="rId1"/>
    <p:sldLayoutId id="2147483664" r:id="rId2"/>
    <p:sldLayoutId id="2147483665"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28" r:id="rId52"/>
    <p:sldLayoutId id="2147483729" r:id="rId53"/>
    <p:sldLayoutId id="2147483730" r:id="rId54"/>
    <p:sldLayoutId id="2147483731" r:id="rId55"/>
    <p:sldLayoutId id="2147483732" r:id="rId56"/>
    <p:sldLayoutId id="2147483733" r:id="rId57"/>
    <p:sldLayoutId id="2147483734" r:id="rId58"/>
    <p:sldLayoutId id="2147483735" r:id="rId59"/>
    <p:sldLayoutId id="2147483736" r:id="rId60"/>
    <p:sldLayoutId id="2147483737" r:id="rId61"/>
    <p:sldLayoutId id="2147483738" r:id="rId62"/>
    <p:sldLayoutId id="2147483739" r:id="rId63"/>
    <p:sldLayoutId id="2147483740" r:id="rId64"/>
    <p:sldLayoutId id="2147483741" r:id="rId65"/>
    <p:sldLayoutId id="2147483742" r:id="rId66"/>
    <p:sldLayoutId id="2147483743" r:id="rId67"/>
    <p:sldLayoutId id="2147483744" r:id="rId68"/>
    <p:sldLayoutId id="2147483745" r:id="rId69"/>
    <p:sldLayoutId id="2147483746" r:id="rId70"/>
    <p:sldLayoutId id="2147483747" r:id="rId71"/>
    <p:sldLayoutId id="2147483748" r:id="rId72"/>
    <p:sldLayoutId id="2147483749" r:id="rId73"/>
    <p:sldLayoutId id="2147483750" r:id="rId74"/>
    <p:sldLayoutId id="2147483751" r:id="rId75"/>
    <p:sldLayoutId id="2147483752" r:id="rId76"/>
    <p:sldLayoutId id="2147483753" r:id="rId77"/>
    <p:sldLayoutId id="2147483754" r:id="rId78"/>
    <p:sldLayoutId id="2147483755" r:id="rId79"/>
    <p:sldLayoutId id="2147483756" r:id="rId80"/>
    <p:sldLayoutId id="2147483759" r:id="rId8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9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13"/>
          <p:cNvSpPr txBox="1">
            <a:spLocks noGrp="1"/>
          </p:cNvSpPr>
          <p:nvPr>
            <p:ph type="subTitle" idx="1"/>
          </p:nvPr>
        </p:nvSpPr>
        <p:spPr>
          <a:xfrm>
            <a:off x="287929" y="3136392"/>
            <a:ext cx="6919293" cy="498872"/>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chemeClr val="dk2"/>
              </a:buClr>
              <a:buSzPts val="1800"/>
              <a:buFont typeface="Arial"/>
              <a:buNone/>
            </a:pPr>
            <a:endParaRPr sz="2000" b="0" i="0" u="none" strike="noStrike" cap="none" dirty="0">
              <a:solidFill>
                <a:srgbClr val="FFFFFF"/>
              </a:solidFill>
              <a:latin typeface="Open Sans"/>
              <a:ea typeface="Open Sans"/>
              <a:cs typeface="Open Sans"/>
              <a:sym typeface="Open Sans"/>
            </a:endParaRPr>
          </a:p>
        </p:txBody>
      </p:sp>
      <p:sp>
        <p:nvSpPr>
          <p:cNvPr id="658" name="Google Shape;658;p113"/>
          <p:cNvSpPr txBox="1">
            <a:spLocks noGrp="1"/>
          </p:cNvSpPr>
          <p:nvPr>
            <p:ph type="body" idx="4294967295"/>
          </p:nvPr>
        </p:nvSpPr>
        <p:spPr>
          <a:xfrm>
            <a:off x="247427" y="4220330"/>
            <a:ext cx="2891063" cy="523046"/>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2"/>
              </a:buClr>
              <a:buSzPts val="1800"/>
              <a:buFont typeface="Arial"/>
              <a:buNone/>
            </a:pPr>
            <a:r>
              <a:rPr lang="en-US" sz="1200" b="0" i="0" u="none" strike="noStrike" cap="none" dirty="0">
                <a:solidFill>
                  <a:srgbClr val="FFFFFF"/>
                </a:solidFill>
                <a:latin typeface="Open Sans" panose="02010600030101010101" charset="0"/>
                <a:ea typeface="Open Sans" panose="02010600030101010101" charset="0"/>
                <a:cs typeface="Open Sans" panose="02010600030101010101" charset="0"/>
                <a:sym typeface="Open Sans"/>
              </a:rPr>
              <a:t>N</a:t>
            </a:r>
            <a:r>
              <a:rPr lang="en-US" altLang="zh-CN" sz="1200" b="0" i="0" u="none" strike="noStrike" cap="none" dirty="0">
                <a:solidFill>
                  <a:srgbClr val="FFFFFF"/>
                </a:solidFill>
                <a:latin typeface="Open Sans" panose="02010600030101010101" charset="0"/>
                <a:ea typeface="Open Sans" panose="02010600030101010101" charset="0"/>
                <a:cs typeface="Open Sans" panose="02010600030101010101" charset="0"/>
                <a:sym typeface="Open Sans"/>
              </a:rPr>
              <a:t>ielsen </a:t>
            </a:r>
            <a:r>
              <a:rPr lang="en-US" altLang="zh-CN" sz="1200" b="0" i="0" u="none" strike="noStrike" cap="none" dirty="0" err="1">
                <a:solidFill>
                  <a:srgbClr val="FFFFFF"/>
                </a:solidFill>
                <a:latin typeface="Open Sans" panose="02010600030101010101" charset="0"/>
                <a:ea typeface="Open Sans" panose="02010600030101010101" charset="0"/>
                <a:cs typeface="Open Sans" panose="02010600030101010101" charset="0"/>
                <a:sym typeface="Open Sans"/>
              </a:rPr>
              <a:t>DataLab</a:t>
            </a:r>
            <a:endParaRPr lang="en-US" altLang="zh-CN" sz="1200" b="0" i="0" u="none" strike="noStrike" cap="none" dirty="0">
              <a:solidFill>
                <a:srgbClr val="FFFFFF"/>
              </a:solidFill>
              <a:latin typeface="Open Sans" panose="02010600030101010101" charset="0"/>
              <a:ea typeface="Open Sans" panose="02010600030101010101" charset="0"/>
              <a:cs typeface="Open Sans" panose="02010600030101010101" charset="0"/>
              <a:sym typeface="Open Sans"/>
            </a:endParaRPr>
          </a:p>
          <a:p>
            <a:pPr marL="0" marR="0" lvl="0" indent="0" algn="l" rtl="0">
              <a:lnSpc>
                <a:spcPct val="100000"/>
              </a:lnSpc>
              <a:spcBef>
                <a:spcPts val="0"/>
              </a:spcBef>
              <a:spcAft>
                <a:spcPts val="0"/>
              </a:spcAft>
              <a:buClr>
                <a:schemeClr val="dk2"/>
              </a:buClr>
              <a:buSzPts val="1800"/>
              <a:buFont typeface="Arial"/>
              <a:buNone/>
            </a:pPr>
            <a:r>
              <a:rPr lang="en" sz="1200" dirty="0">
                <a:solidFill>
                  <a:srgbClr val="FFFFFF"/>
                </a:solidFill>
                <a:latin typeface="Open Sans" panose="02010600030101010101" charset="0"/>
                <a:ea typeface="Open Sans" panose="02010600030101010101" charset="0"/>
                <a:cs typeface="Open Sans" panose="02010600030101010101" charset="0"/>
              </a:rPr>
              <a:t>2020.10.12</a:t>
            </a:r>
            <a:endParaRPr lang="en-US" sz="1200" b="0" i="0" u="none" strike="noStrike" cap="none" dirty="0">
              <a:solidFill>
                <a:srgbClr val="FFFFFF"/>
              </a:solidFill>
              <a:latin typeface="Open Sans" panose="02010600030101010101" charset="0"/>
              <a:ea typeface="Open Sans" panose="02010600030101010101" charset="0"/>
              <a:cs typeface="Open Sans" panose="02010600030101010101" charset="0"/>
              <a:sym typeface="Open Sans"/>
            </a:endParaRPr>
          </a:p>
        </p:txBody>
      </p:sp>
      <p:sp>
        <p:nvSpPr>
          <p:cNvPr id="659" name="Google Shape;659;p113"/>
          <p:cNvSpPr txBox="1">
            <a:spLocks noGrp="1"/>
          </p:cNvSpPr>
          <p:nvPr>
            <p:ph type="ctrTitle"/>
          </p:nvPr>
        </p:nvSpPr>
        <p:spPr>
          <a:xfrm>
            <a:off x="242829" y="2112264"/>
            <a:ext cx="6919972" cy="982664"/>
          </a:xfrm>
          <a:prstGeom prst="rect">
            <a:avLst/>
          </a:prstGeom>
          <a:noFill/>
          <a:ln>
            <a:noFill/>
          </a:ln>
        </p:spPr>
        <p:txBody>
          <a:bodyPr spcFirstLastPara="1" wrap="square" lIns="91425" tIns="0" rIns="91425" bIns="0" anchor="b" anchorCtr="0">
            <a:noAutofit/>
          </a:bodyPr>
          <a:lstStyle/>
          <a:p>
            <a:pPr marL="0" marR="0" lvl="0" indent="0" algn="l" rtl="0">
              <a:lnSpc>
                <a:spcPct val="90000"/>
              </a:lnSpc>
              <a:spcBef>
                <a:spcPts val="0"/>
              </a:spcBef>
              <a:spcAft>
                <a:spcPts val="0"/>
              </a:spcAft>
              <a:buClr>
                <a:schemeClr val="lt1"/>
              </a:buClr>
              <a:buSzPts val="1400"/>
              <a:buFont typeface="Arial"/>
              <a:buNone/>
            </a:pPr>
            <a:r>
              <a:rPr lang="zh-CN" altLang="en-US" dirty="0">
                <a:latin typeface="微软雅黑" panose="020B0503020204020204" pitchFamily="34" charset="-122"/>
                <a:ea typeface="微软雅黑" panose="020B0503020204020204" pitchFamily="34" charset="-122"/>
              </a:rPr>
              <a:t>尼尔森购物篮分析</a:t>
            </a:r>
            <a:br>
              <a:rPr lang="en" sz="4200" b="1" i="0" u="none" strike="noStrike" cap="none" dirty="0">
                <a:solidFill>
                  <a:schemeClr val="lt1"/>
                </a:solidFill>
                <a:latin typeface="微软雅黑" panose="020B0503020204020204" pitchFamily="34" charset="-122"/>
                <a:ea typeface="微软雅黑" panose="020B0503020204020204" pitchFamily="34" charset="-122"/>
                <a:sym typeface="Archivo Narrow"/>
              </a:rPr>
            </a:br>
            <a:r>
              <a:rPr lang="zh-CN" altLang="en-US" sz="4200" b="1" i="0" u="none" strike="noStrike" cap="none" dirty="0">
                <a:solidFill>
                  <a:schemeClr val="lt1"/>
                </a:solidFill>
                <a:latin typeface="微软雅黑" panose="020B0503020204020204" pitchFamily="34" charset="-122"/>
                <a:ea typeface="微软雅黑" panose="020B0503020204020204" pitchFamily="34" charset="-122"/>
                <a:sym typeface="Archivo Narrow"/>
              </a:rPr>
              <a:t>服务介绍</a:t>
            </a:r>
            <a:endParaRPr sz="4200" b="1" i="0" u="none" strike="noStrike" cap="none" dirty="0">
              <a:solidFill>
                <a:schemeClr val="lt1"/>
              </a:solidFill>
              <a:latin typeface="微软雅黑" panose="020B0503020204020204" pitchFamily="34" charset="-122"/>
              <a:ea typeface="微软雅黑" panose="020B0503020204020204" pitchFamily="34" charset="-122"/>
              <a:sym typeface="Archivo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fontAlgn="base"/>
            <a:r>
              <a:rPr lang="en-US" dirty="0"/>
              <a:t>Instacart </a:t>
            </a:r>
            <a:r>
              <a:rPr lang="zh-CN" altLang="en-US" dirty="0"/>
              <a:t>购物篮分析</a:t>
            </a:r>
            <a:endParaRPr lang="en-US" dirty="0"/>
          </a:p>
        </p:txBody>
      </p:sp>
      <p:sp>
        <p:nvSpPr>
          <p:cNvPr id="718" name="Google Shape;718;p119"/>
          <p:cNvSpPr txBox="1">
            <a:spLocks noGrp="1"/>
          </p:cNvSpPr>
          <p:nvPr>
            <p:ph type="body" idx="2"/>
          </p:nvPr>
        </p:nvSpPr>
        <p:spPr>
          <a:xfrm>
            <a:off x="3703321" y="1346453"/>
            <a:ext cx="4654296" cy="1225297"/>
          </a:xfrm>
          <a:prstGeom prst="rect">
            <a:avLst/>
          </a:prstGeom>
          <a:noFill/>
          <a:ln>
            <a:noFill/>
          </a:ln>
        </p:spPr>
        <p:txBody>
          <a:bodyPr spcFirstLastPara="1" wrap="square" lIns="91425" tIns="45700" rIns="91425" bIns="45700" anchor="t" anchorCtr="0">
            <a:noAutofit/>
          </a:bodyPr>
          <a:lstStyle/>
          <a:p>
            <a:pPr marL="114300" indent="0">
              <a:buNone/>
            </a:pPr>
            <a:r>
              <a:rPr lang="en-US" altLang="zh-CN" sz="1600" b="1" dirty="0">
                <a:latin typeface="微软雅黑" panose="020B0503020204020204" pitchFamily="34" charset="-122"/>
                <a:ea typeface="微软雅黑" panose="020B0503020204020204" pitchFamily="34" charset="-122"/>
                <a:cs typeface="Open Sans" panose="02010600030101010101" charset="0"/>
              </a:rPr>
              <a:t>Instacart</a:t>
            </a:r>
            <a:r>
              <a:rPr lang="zh-CN" altLang="en-US" sz="1600" dirty="0">
                <a:latin typeface="微软雅黑" panose="020B0503020204020204" pitchFamily="34" charset="-122"/>
                <a:ea typeface="微软雅黑" panose="020B0503020204020204" pitchFamily="34" charset="-122"/>
                <a:cs typeface="Open Sans" panose="02010600030101010101" charset="0"/>
              </a:rPr>
              <a:t>是一家美国公司，在美国和加拿大经营杂货配送和取件服务。该公司通过网站和移动应用程序提供服务。这项服务允许顾客从零售商那里订购食品杂货。类似于国内的盒马生鲜。</a:t>
            </a:r>
            <a:endParaRPr lang="en-US" sz="1600" dirty="0">
              <a:latin typeface="微软雅黑" panose="020B0503020204020204" pitchFamily="34" charset="-122"/>
              <a:ea typeface="微软雅黑" panose="020B0503020204020204" pitchFamily="34" charset="-122"/>
              <a:cs typeface="Open Sans" panose="02010600030101010101" charset="0"/>
            </a:endParaRPr>
          </a:p>
          <a:p>
            <a:pPr marL="0" marR="0" lvl="0" indent="0" algn="l" rtl="0">
              <a:lnSpc>
                <a:spcPct val="115000"/>
              </a:lnSpc>
              <a:spcBef>
                <a:spcPts val="800"/>
              </a:spcBef>
              <a:spcAft>
                <a:spcPts val="0"/>
              </a:spcAft>
              <a:buClr>
                <a:schemeClr val="dk2"/>
              </a:buClr>
              <a:buSzPts val="1800"/>
              <a:buFont typeface="Arial"/>
              <a:buNone/>
            </a:pPr>
            <a:endParaRPr sz="1000" b="0" i="0" u="none" strike="noStrike" cap="none" dirty="0">
              <a:solidFill>
                <a:schemeClr val="dk2"/>
              </a:solidFill>
              <a:latin typeface="微软雅黑" panose="020B0503020204020204" pitchFamily="34" charset="-122"/>
              <a:ea typeface="微软雅黑" panose="020B0503020204020204" pitchFamily="34" charset="-122"/>
              <a:sym typeface="Open Sans"/>
            </a:endParaRPr>
          </a:p>
        </p:txBody>
      </p:sp>
      <p:pic>
        <p:nvPicPr>
          <p:cNvPr id="2" name="Picture 1">
            <a:extLst>
              <a:ext uri="{FF2B5EF4-FFF2-40B4-BE49-F238E27FC236}">
                <a16:creationId xmlns:a16="http://schemas.microsoft.com/office/drawing/2014/main" id="{803A23C5-0A8B-4355-B6F0-A7B3133DAE24}"/>
              </a:ext>
            </a:extLst>
          </p:cNvPr>
          <p:cNvPicPr>
            <a:picLocks noChangeAspect="1"/>
          </p:cNvPicPr>
          <p:nvPr/>
        </p:nvPicPr>
        <p:blipFill>
          <a:blip r:embed="rId3"/>
          <a:stretch>
            <a:fillRect/>
          </a:stretch>
        </p:blipFill>
        <p:spPr>
          <a:xfrm>
            <a:off x="593725" y="1108932"/>
            <a:ext cx="2857500" cy="160972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3C00281-A971-43C4-9D19-4DA30B7CA6EF}"/>
              </a:ext>
            </a:extLst>
          </p:cNvPr>
          <p:cNvPicPr>
            <a:picLocks noChangeAspect="1"/>
          </p:cNvPicPr>
          <p:nvPr/>
        </p:nvPicPr>
        <p:blipFill rotWithShape="1">
          <a:blip r:embed="rId4"/>
          <a:srcRect l="1432" r="42163"/>
          <a:stretch/>
        </p:blipFill>
        <p:spPr>
          <a:xfrm>
            <a:off x="593725" y="2919223"/>
            <a:ext cx="2857500" cy="1479041"/>
          </a:xfrm>
          <a:prstGeom prst="rect">
            <a:avLst/>
          </a:prstGeom>
        </p:spPr>
      </p:pic>
      <p:sp>
        <p:nvSpPr>
          <p:cNvPr id="9" name="Google Shape;718;p119">
            <a:extLst>
              <a:ext uri="{FF2B5EF4-FFF2-40B4-BE49-F238E27FC236}">
                <a16:creationId xmlns:a16="http://schemas.microsoft.com/office/drawing/2014/main" id="{2740B6CC-669F-4C90-84EF-DFF345D2362E}"/>
              </a:ext>
            </a:extLst>
          </p:cNvPr>
          <p:cNvSpPr txBox="1">
            <a:spLocks/>
          </p:cNvSpPr>
          <p:nvPr/>
        </p:nvSpPr>
        <p:spPr>
          <a:xfrm>
            <a:off x="3703321" y="2919223"/>
            <a:ext cx="4654296" cy="122529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80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pPr marL="114300" indent="0">
              <a:buNone/>
            </a:pPr>
            <a:r>
              <a:rPr lang="zh-CN" altLang="en-US" sz="1600" dirty="0">
                <a:latin typeface="微软雅黑" panose="020B0503020204020204" pitchFamily="34" charset="-122"/>
                <a:ea typeface="微软雅黑" panose="020B0503020204020204" pitchFamily="34" charset="-122"/>
                <a:cs typeface="Open Sans" panose="02010600030101010101" charset="0"/>
              </a:rPr>
              <a:t>三年前，</a:t>
            </a:r>
            <a:r>
              <a:rPr lang="en-US" altLang="zh-CN" sz="1600" b="1" dirty="0">
                <a:latin typeface="微软雅黑" panose="020B0503020204020204" pitchFamily="34" charset="-122"/>
                <a:ea typeface="微软雅黑" panose="020B0503020204020204" pitchFamily="34" charset="-122"/>
                <a:cs typeface="Open Sans" panose="02010600030101010101" charset="0"/>
              </a:rPr>
              <a:t>Instacart</a:t>
            </a:r>
            <a:r>
              <a:rPr lang="zh-CN" altLang="en-US" sz="1600" dirty="0">
                <a:latin typeface="微软雅黑" panose="020B0503020204020204" pitchFamily="34" charset="-122"/>
                <a:ea typeface="微软雅黑" panose="020B0503020204020204" pitchFamily="34" charset="-122"/>
                <a:cs typeface="Open Sans" panose="02010600030101010101" charset="0"/>
              </a:rPr>
              <a:t>在数据科学竞赛平台</a:t>
            </a:r>
            <a:r>
              <a:rPr lang="en-US" altLang="zh-CN" sz="1600" dirty="0">
                <a:latin typeface="微软雅黑" panose="020B0503020204020204" pitchFamily="34" charset="-122"/>
                <a:ea typeface="微软雅黑" panose="020B0503020204020204" pitchFamily="34" charset="-122"/>
                <a:cs typeface="Open Sans" panose="02010600030101010101" charset="0"/>
              </a:rPr>
              <a:t>Kaggle</a:t>
            </a:r>
            <a:r>
              <a:rPr lang="zh-CN" altLang="en-US" sz="1600" dirty="0">
                <a:latin typeface="微软雅黑" panose="020B0503020204020204" pitchFamily="34" charset="-122"/>
                <a:ea typeface="微软雅黑" panose="020B0503020204020204" pitchFamily="34" charset="-122"/>
                <a:cs typeface="Open Sans" panose="02010600030101010101" charset="0"/>
              </a:rPr>
              <a:t>发起了一项挑战，要求参赛者预测消费者会再次购买的产品。同时提供了超过三百万订单的真实数据。我们利用了此数据进行购物篮分析实践。</a:t>
            </a:r>
          </a:p>
          <a:p>
            <a:pPr marL="0" indent="0">
              <a:lnSpc>
                <a:spcPct val="115000"/>
              </a:lnSpc>
              <a:buFont typeface="Arial"/>
              <a:buNone/>
            </a:pPr>
            <a:endParaRPr lang="zh-CN" altLang="en-US" sz="1000" dirty="0"/>
          </a:p>
        </p:txBody>
      </p:sp>
    </p:spTree>
    <p:extLst>
      <p:ext uri="{BB962C8B-B14F-4D97-AF65-F5344CB8AC3E}">
        <p14:creationId xmlns:p14="http://schemas.microsoft.com/office/powerpoint/2010/main" val="3562076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fontAlgn="base"/>
            <a:r>
              <a:rPr lang="zh-CN" altLang="en-US" dirty="0"/>
              <a:t>数据</a:t>
            </a:r>
            <a:endParaRPr lang="en-US" dirty="0"/>
          </a:p>
        </p:txBody>
      </p:sp>
      <p:graphicFrame>
        <p:nvGraphicFramePr>
          <p:cNvPr id="3" name="Table 3">
            <a:extLst>
              <a:ext uri="{FF2B5EF4-FFF2-40B4-BE49-F238E27FC236}">
                <a16:creationId xmlns:a16="http://schemas.microsoft.com/office/drawing/2014/main" id="{34D179D8-F0D6-480F-A660-9F4A9842620F}"/>
              </a:ext>
            </a:extLst>
          </p:cNvPr>
          <p:cNvGraphicFramePr>
            <a:graphicFrameLocks noGrp="1"/>
          </p:cNvGraphicFramePr>
          <p:nvPr>
            <p:extLst>
              <p:ext uri="{D42A27DB-BD31-4B8C-83A1-F6EECF244321}">
                <p14:modId xmlns:p14="http://schemas.microsoft.com/office/powerpoint/2010/main" val="3578050511"/>
              </p:ext>
            </p:extLst>
          </p:nvPr>
        </p:nvGraphicFramePr>
        <p:xfrm>
          <a:off x="5513832" y="2592324"/>
          <a:ext cx="2103120" cy="1483360"/>
        </p:xfrm>
        <a:graphic>
          <a:graphicData uri="http://schemas.openxmlformats.org/drawingml/2006/table">
            <a:tbl>
              <a:tblPr firstRow="1" bandRow="1">
                <a:tableStyleId>{8D0BB38F-8ABA-4C32-9CF1-BB2D903D36E4}</a:tableStyleId>
              </a:tblPr>
              <a:tblGrid>
                <a:gridCol w="1361857">
                  <a:extLst>
                    <a:ext uri="{9D8B030D-6E8A-4147-A177-3AD203B41FA5}">
                      <a16:colId xmlns:a16="http://schemas.microsoft.com/office/drawing/2014/main" val="3165437647"/>
                    </a:ext>
                  </a:extLst>
                </a:gridCol>
                <a:gridCol w="741263">
                  <a:extLst>
                    <a:ext uri="{9D8B030D-6E8A-4147-A177-3AD203B41FA5}">
                      <a16:colId xmlns:a16="http://schemas.microsoft.com/office/drawing/2014/main" val="2509303662"/>
                    </a:ext>
                  </a:extLst>
                </a:gridCol>
              </a:tblGrid>
              <a:tr h="370840">
                <a:tc>
                  <a:txBody>
                    <a:bodyPr/>
                    <a:lstStyle/>
                    <a:p>
                      <a:pPr algn="ctr"/>
                      <a:r>
                        <a:rPr lang="en-US" dirty="0">
                          <a:latin typeface="Open Sans" panose="02010600030101010101" charset="0"/>
                          <a:ea typeface="Open Sans" panose="02010600030101010101" charset="0"/>
                          <a:cs typeface="Open Sans" panose="02010600030101010101" charset="0"/>
                        </a:rPr>
                        <a:t>category </a:t>
                      </a:r>
                    </a:p>
                  </a:txBody>
                  <a:tcPr anchor="ctr"/>
                </a:tc>
                <a:tc>
                  <a:txBody>
                    <a:bodyPr/>
                    <a:lstStyle/>
                    <a:p>
                      <a:pPr algn="ctr"/>
                      <a:r>
                        <a:rPr lang="en-US" dirty="0">
                          <a:latin typeface="Open Sans" panose="02010600030101010101" charset="0"/>
                          <a:ea typeface="Open Sans" panose="02010600030101010101" charset="0"/>
                          <a:cs typeface="Open Sans" panose="02010600030101010101" charset="0"/>
                        </a:rPr>
                        <a:t>size</a:t>
                      </a:r>
                    </a:p>
                  </a:txBody>
                  <a:tcPr anchor="ctr"/>
                </a:tc>
                <a:extLst>
                  <a:ext uri="{0D108BD9-81ED-4DB2-BD59-A6C34878D82A}">
                    <a16:rowId xmlns:a16="http://schemas.microsoft.com/office/drawing/2014/main" val="2278123181"/>
                  </a:ext>
                </a:extLst>
              </a:tr>
              <a:tr h="370840">
                <a:tc>
                  <a:txBody>
                    <a:bodyPr/>
                    <a:lstStyle/>
                    <a:p>
                      <a:pPr algn="ctr"/>
                      <a:r>
                        <a:rPr lang="en-US" sz="1400" dirty="0">
                          <a:latin typeface="Open Sans" panose="02010600030101010101" charset="0"/>
                          <a:ea typeface="Open Sans" panose="02010600030101010101" charset="0"/>
                          <a:cs typeface="Open Sans" panose="02010600030101010101" charset="0"/>
                        </a:rPr>
                        <a:t>product</a:t>
                      </a:r>
                    </a:p>
                  </a:txBody>
                  <a:tcPr anchor="ctr">
                    <a:solidFill>
                      <a:schemeClr val="bg1">
                        <a:lumMod val="85000"/>
                      </a:schemeClr>
                    </a:solidFill>
                  </a:tcPr>
                </a:tc>
                <a:tc>
                  <a:txBody>
                    <a:bodyPr/>
                    <a:lstStyle/>
                    <a:p>
                      <a:pPr algn="ctr"/>
                      <a:r>
                        <a:rPr lang="en-US" sz="1400" dirty="0">
                          <a:latin typeface="Open Sans" panose="02010600030101010101" charset="0"/>
                          <a:ea typeface="Open Sans" panose="02010600030101010101" charset="0"/>
                          <a:cs typeface="Open Sans" panose="02010600030101010101" charset="0"/>
                        </a:rPr>
                        <a:t>49,688</a:t>
                      </a:r>
                    </a:p>
                  </a:txBody>
                  <a:tcPr anchor="ctr">
                    <a:solidFill>
                      <a:schemeClr val="bg1">
                        <a:lumMod val="85000"/>
                      </a:schemeClr>
                    </a:solidFill>
                  </a:tcPr>
                </a:tc>
                <a:extLst>
                  <a:ext uri="{0D108BD9-81ED-4DB2-BD59-A6C34878D82A}">
                    <a16:rowId xmlns:a16="http://schemas.microsoft.com/office/drawing/2014/main" val="10546555"/>
                  </a:ext>
                </a:extLst>
              </a:tr>
              <a:tr h="370840">
                <a:tc>
                  <a:txBody>
                    <a:bodyPr/>
                    <a:lstStyle/>
                    <a:p>
                      <a:pPr algn="ctr"/>
                      <a:r>
                        <a:rPr lang="en-US" sz="1400" dirty="0">
                          <a:latin typeface="Open Sans" panose="02010600030101010101" charset="0"/>
                          <a:ea typeface="Open Sans" panose="02010600030101010101" charset="0"/>
                          <a:cs typeface="Open Sans" panose="02010600030101010101" charset="0"/>
                        </a:rPr>
                        <a:t>aisle</a:t>
                      </a:r>
                    </a:p>
                  </a:txBody>
                  <a:tcPr anchor="ctr">
                    <a:solidFill>
                      <a:schemeClr val="accent1">
                        <a:lumMod val="40000"/>
                        <a:lumOff val="60000"/>
                      </a:schemeClr>
                    </a:solidFill>
                  </a:tcPr>
                </a:tc>
                <a:tc>
                  <a:txBody>
                    <a:bodyPr/>
                    <a:lstStyle/>
                    <a:p>
                      <a:pPr algn="ctr"/>
                      <a:r>
                        <a:rPr lang="en-US" sz="1400" dirty="0">
                          <a:latin typeface="Open Sans" panose="02010600030101010101" charset="0"/>
                          <a:ea typeface="Open Sans" panose="02010600030101010101" charset="0"/>
                          <a:cs typeface="Open Sans" panose="02010600030101010101" charset="0"/>
                        </a:rPr>
                        <a:t>134</a:t>
                      </a:r>
                    </a:p>
                  </a:txBody>
                  <a:tcPr anchor="ctr">
                    <a:solidFill>
                      <a:schemeClr val="accent1">
                        <a:lumMod val="40000"/>
                        <a:lumOff val="60000"/>
                      </a:schemeClr>
                    </a:solidFill>
                  </a:tcPr>
                </a:tc>
                <a:extLst>
                  <a:ext uri="{0D108BD9-81ED-4DB2-BD59-A6C34878D82A}">
                    <a16:rowId xmlns:a16="http://schemas.microsoft.com/office/drawing/2014/main" val="3093873814"/>
                  </a:ext>
                </a:extLst>
              </a:tr>
              <a:tr h="370840">
                <a:tc>
                  <a:txBody>
                    <a:bodyPr/>
                    <a:lstStyle/>
                    <a:p>
                      <a:pPr algn="ctr"/>
                      <a:r>
                        <a:rPr lang="en-US" sz="1400" dirty="0">
                          <a:latin typeface="Open Sans" panose="02010600030101010101" charset="0"/>
                          <a:ea typeface="Open Sans" panose="02010600030101010101" charset="0"/>
                          <a:cs typeface="Open Sans" panose="02010600030101010101" charset="0"/>
                        </a:rPr>
                        <a:t>department</a:t>
                      </a:r>
                    </a:p>
                  </a:txBody>
                  <a:tcPr anchor="ctr">
                    <a:solidFill>
                      <a:schemeClr val="bg1">
                        <a:lumMod val="85000"/>
                      </a:schemeClr>
                    </a:solidFill>
                  </a:tcPr>
                </a:tc>
                <a:tc>
                  <a:txBody>
                    <a:bodyPr/>
                    <a:lstStyle/>
                    <a:p>
                      <a:pPr algn="ctr"/>
                      <a:r>
                        <a:rPr lang="en-US" sz="1400" dirty="0">
                          <a:latin typeface="Open Sans" panose="02010600030101010101" charset="0"/>
                          <a:ea typeface="Open Sans" panose="02010600030101010101" charset="0"/>
                          <a:cs typeface="Open Sans" panose="02010600030101010101" charset="0"/>
                        </a:rPr>
                        <a:t>21</a:t>
                      </a:r>
                    </a:p>
                  </a:txBody>
                  <a:tcPr anchor="ctr">
                    <a:solidFill>
                      <a:schemeClr val="bg1">
                        <a:lumMod val="85000"/>
                      </a:schemeClr>
                    </a:solidFill>
                  </a:tcPr>
                </a:tc>
                <a:extLst>
                  <a:ext uri="{0D108BD9-81ED-4DB2-BD59-A6C34878D82A}">
                    <a16:rowId xmlns:a16="http://schemas.microsoft.com/office/drawing/2014/main" val="1018030580"/>
                  </a:ext>
                </a:extLst>
              </a:tr>
            </a:tbl>
          </a:graphicData>
        </a:graphic>
      </p:graphicFrame>
      <p:pic>
        <p:nvPicPr>
          <p:cNvPr id="8" name="Graphic 7" descr="Users">
            <a:extLst>
              <a:ext uri="{FF2B5EF4-FFF2-40B4-BE49-F238E27FC236}">
                <a16:creationId xmlns:a16="http://schemas.microsoft.com/office/drawing/2014/main" id="{17D0EBB1-B550-4E69-8D52-AD8114D58C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2091" y="1072083"/>
            <a:ext cx="1133122" cy="1133122"/>
          </a:xfrm>
          <a:prstGeom prst="rect">
            <a:avLst/>
          </a:prstGeom>
        </p:spPr>
      </p:pic>
      <p:pic>
        <p:nvPicPr>
          <p:cNvPr id="12" name="Graphic 11" descr="Document">
            <a:extLst>
              <a:ext uri="{FF2B5EF4-FFF2-40B4-BE49-F238E27FC236}">
                <a16:creationId xmlns:a16="http://schemas.microsoft.com/office/drawing/2014/main" id="{48B368A3-E0A1-456A-9AC7-E852EEFF84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8156" y="1235696"/>
            <a:ext cx="805896" cy="805896"/>
          </a:xfrm>
          <a:prstGeom prst="rect">
            <a:avLst/>
          </a:prstGeom>
        </p:spPr>
      </p:pic>
      <p:pic>
        <p:nvPicPr>
          <p:cNvPr id="14" name="Graphic 13" descr="Harvest basket">
            <a:extLst>
              <a:ext uri="{FF2B5EF4-FFF2-40B4-BE49-F238E27FC236}">
                <a16:creationId xmlns:a16="http://schemas.microsoft.com/office/drawing/2014/main" id="{871F17A0-D517-4BBD-8F78-8587110E8A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06995" y="1167329"/>
            <a:ext cx="969876" cy="969876"/>
          </a:xfrm>
          <a:prstGeom prst="rect">
            <a:avLst/>
          </a:prstGeom>
        </p:spPr>
      </p:pic>
      <p:sp>
        <p:nvSpPr>
          <p:cNvPr id="15" name="Arrow: Left 14">
            <a:extLst>
              <a:ext uri="{FF2B5EF4-FFF2-40B4-BE49-F238E27FC236}">
                <a16:creationId xmlns:a16="http://schemas.microsoft.com/office/drawing/2014/main" id="{1571705A-BF09-4AEF-859F-181D6746A29B}"/>
              </a:ext>
            </a:extLst>
          </p:cNvPr>
          <p:cNvSpPr/>
          <p:nvPr/>
        </p:nvSpPr>
        <p:spPr>
          <a:xfrm>
            <a:off x="7634605" y="3313430"/>
            <a:ext cx="1042416" cy="428625"/>
          </a:xfrm>
          <a:prstGeom prst="leftArrow">
            <a:avLst>
              <a:gd name="adj1" fmla="val 58533"/>
              <a:gd name="adj2" fmla="val 30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Open Sans" panose="02010600030101010101" charset="0"/>
              </a:rPr>
              <a:t>分析维度</a:t>
            </a:r>
            <a:endParaRPr lang="en-US" dirty="0">
              <a:latin typeface="Open Sans" panose="02010600030101010101" charset="0"/>
            </a:endParaRPr>
          </a:p>
        </p:txBody>
      </p:sp>
      <p:sp>
        <p:nvSpPr>
          <p:cNvPr id="16" name="Rectangle 15">
            <a:extLst>
              <a:ext uri="{FF2B5EF4-FFF2-40B4-BE49-F238E27FC236}">
                <a16:creationId xmlns:a16="http://schemas.microsoft.com/office/drawing/2014/main" id="{9C95EA5B-65CD-4BE0-B99A-9F57063C81F1}"/>
              </a:ext>
            </a:extLst>
          </p:cNvPr>
          <p:cNvSpPr/>
          <p:nvPr/>
        </p:nvSpPr>
        <p:spPr>
          <a:xfrm>
            <a:off x="897092" y="2592324"/>
            <a:ext cx="2103120" cy="148336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dirty="0">
              <a:latin typeface="Open Sans" panose="02010600030101010101" charset="0"/>
              <a:ea typeface="Open Sans" panose="02010600030101010101" charset="0"/>
              <a:cs typeface="Open Sans" panose="02010600030101010101" charset="0"/>
            </a:endParaRPr>
          </a:p>
        </p:txBody>
      </p:sp>
      <p:sp>
        <p:nvSpPr>
          <p:cNvPr id="19" name="Rectangle 18">
            <a:extLst>
              <a:ext uri="{FF2B5EF4-FFF2-40B4-BE49-F238E27FC236}">
                <a16:creationId xmlns:a16="http://schemas.microsoft.com/office/drawing/2014/main" id="{8DCA4059-AED2-43B4-952D-65F5946A3685}"/>
              </a:ext>
            </a:extLst>
          </p:cNvPr>
          <p:cNvSpPr/>
          <p:nvPr/>
        </p:nvSpPr>
        <p:spPr>
          <a:xfrm>
            <a:off x="3209544" y="2592324"/>
            <a:ext cx="2103120" cy="148336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dirty="0">
              <a:latin typeface="Open Sans" panose="02010600030101010101" charset="0"/>
              <a:ea typeface="Open Sans" panose="02010600030101010101" charset="0"/>
              <a:cs typeface="Open Sans" panose="02010600030101010101" charset="0"/>
            </a:endParaRPr>
          </a:p>
        </p:txBody>
      </p:sp>
      <p:sp>
        <p:nvSpPr>
          <p:cNvPr id="20" name="Google Shape;718;p119">
            <a:extLst>
              <a:ext uri="{FF2B5EF4-FFF2-40B4-BE49-F238E27FC236}">
                <a16:creationId xmlns:a16="http://schemas.microsoft.com/office/drawing/2014/main" id="{93B4FA83-EC9F-4CA3-A552-0A08F3CE3D56}"/>
              </a:ext>
            </a:extLst>
          </p:cNvPr>
          <p:cNvSpPr txBox="1">
            <a:spLocks/>
          </p:cNvSpPr>
          <p:nvPr/>
        </p:nvSpPr>
        <p:spPr>
          <a:xfrm>
            <a:off x="813816" y="2721355"/>
            <a:ext cx="2146185" cy="122529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80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pPr marL="114300" indent="0" algn="ctr">
              <a:buNone/>
            </a:pPr>
            <a:r>
              <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charset="0"/>
              </a:rPr>
              <a:t>超过</a:t>
            </a:r>
            <a:r>
              <a:rPr lang="en-US" altLang="zh-CN" sz="1600" dirty="0">
                <a:solidFill>
                  <a:schemeClr val="bg1"/>
                </a:solidFill>
                <a:latin typeface="微软雅黑" panose="020B0503020204020204" pitchFamily="34" charset="-122"/>
                <a:ea typeface="微软雅黑" panose="020B0503020204020204" pitchFamily="34" charset="-122"/>
                <a:cs typeface="Open Sans" panose="02010600030101010101" charset="0"/>
              </a:rPr>
              <a:t>20</a:t>
            </a:r>
            <a:r>
              <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charset="0"/>
              </a:rPr>
              <a:t>万名</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10600030101010101" charset="0"/>
            </a:endParaRPr>
          </a:p>
          <a:p>
            <a:pPr marL="114300" indent="0" algn="ctr">
              <a:buNone/>
            </a:pPr>
            <a:r>
              <a:rPr lang="en-US" altLang="zh-CN" sz="1600" dirty="0">
                <a:solidFill>
                  <a:schemeClr val="bg1"/>
                </a:solidFill>
                <a:latin typeface="微软雅黑" panose="020B0503020204020204" pitchFamily="34" charset="-122"/>
                <a:ea typeface="微软雅黑" panose="020B0503020204020204" pitchFamily="34" charset="-122"/>
                <a:cs typeface="Open Sans" panose="02010600030101010101" charset="0"/>
              </a:rPr>
              <a:t>Instacart</a:t>
            </a:r>
            <a:r>
              <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charset="0"/>
              </a:rPr>
              <a:t>匿名用户</a:t>
            </a:r>
            <a:endParaRPr lang="en-US" altLang="zh-CN" sz="1600" dirty="0">
              <a:solidFill>
                <a:schemeClr val="bg1"/>
              </a:solidFill>
              <a:latin typeface="微软雅黑" panose="020B0503020204020204" pitchFamily="34" charset="-122"/>
              <a:ea typeface="微软雅黑" panose="020B0503020204020204" pitchFamily="34" charset="-122"/>
              <a:cs typeface="Open Sans" panose="02010600030101010101" charset="0"/>
            </a:endParaRPr>
          </a:p>
          <a:p>
            <a:pPr marL="114300" indent="0" algn="ctr">
              <a:buNone/>
            </a:pPr>
            <a:r>
              <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charset="0"/>
              </a:rPr>
              <a:t>每位</a:t>
            </a:r>
            <a:r>
              <a:rPr lang="en-US" altLang="zh-CN" sz="1600" dirty="0">
                <a:solidFill>
                  <a:schemeClr val="bg1"/>
                </a:solidFill>
                <a:latin typeface="微软雅黑" panose="020B0503020204020204" pitchFamily="34" charset="-122"/>
                <a:ea typeface="微软雅黑" panose="020B0503020204020204" pitchFamily="34" charset="-122"/>
                <a:cs typeface="Open Sans" panose="02010600030101010101" charset="0"/>
              </a:rPr>
              <a:t>4</a:t>
            </a:r>
            <a:r>
              <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charset="0"/>
              </a:rPr>
              <a:t>到</a:t>
            </a:r>
            <a:r>
              <a:rPr lang="en-US" altLang="zh-CN" sz="1600" dirty="0">
                <a:solidFill>
                  <a:schemeClr val="bg1"/>
                </a:solidFill>
                <a:latin typeface="微软雅黑" panose="020B0503020204020204" pitchFamily="34" charset="-122"/>
                <a:ea typeface="微软雅黑" panose="020B0503020204020204" pitchFamily="34" charset="-122"/>
                <a:cs typeface="Open Sans" panose="02010600030101010101" charset="0"/>
              </a:rPr>
              <a:t>100</a:t>
            </a:r>
            <a:r>
              <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charset="0"/>
              </a:rPr>
              <a:t>个订单</a:t>
            </a:r>
            <a:endParaRPr lang="en-US" sz="1600" dirty="0">
              <a:solidFill>
                <a:schemeClr val="bg1"/>
              </a:solidFill>
              <a:latin typeface="微软雅黑" panose="020B0503020204020204" pitchFamily="34" charset="-122"/>
              <a:ea typeface="微软雅黑" panose="020B0503020204020204" pitchFamily="34" charset="-122"/>
              <a:cs typeface="Open Sans" panose="02010600030101010101" charset="0"/>
            </a:endParaRPr>
          </a:p>
          <a:p>
            <a:pPr marL="0" indent="0">
              <a:lnSpc>
                <a:spcPct val="115000"/>
              </a:lnSpc>
              <a:buFont typeface="Arial"/>
              <a:buNone/>
            </a:pPr>
            <a:endParaRPr lang="zh-CN" altLang="en-US" sz="1000" dirty="0">
              <a:latin typeface="微软雅黑" panose="020B0503020204020204" pitchFamily="34" charset="-122"/>
              <a:ea typeface="微软雅黑" panose="020B0503020204020204" pitchFamily="34" charset="-122"/>
            </a:endParaRPr>
          </a:p>
        </p:txBody>
      </p:sp>
      <p:sp>
        <p:nvSpPr>
          <p:cNvPr id="21" name="Google Shape;718;p119">
            <a:extLst>
              <a:ext uri="{FF2B5EF4-FFF2-40B4-BE49-F238E27FC236}">
                <a16:creationId xmlns:a16="http://schemas.microsoft.com/office/drawing/2014/main" id="{0166E77A-2F5C-46AE-8FB7-67AB2DCF8E2C}"/>
              </a:ext>
            </a:extLst>
          </p:cNvPr>
          <p:cNvSpPr txBox="1">
            <a:spLocks/>
          </p:cNvSpPr>
          <p:nvPr/>
        </p:nvSpPr>
        <p:spPr>
          <a:xfrm>
            <a:off x="3126659" y="2996690"/>
            <a:ext cx="2146185" cy="122529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80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pPr marL="114300" indent="0" algn="ctr">
              <a:buNone/>
            </a:pPr>
            <a:r>
              <a:rPr lang="en-US" altLang="zh-CN" sz="1600" dirty="0">
                <a:solidFill>
                  <a:schemeClr val="bg1"/>
                </a:solidFill>
                <a:latin typeface="微软雅黑" panose="020B0503020204020204" pitchFamily="34" charset="-122"/>
                <a:ea typeface="微软雅黑" panose="020B0503020204020204" pitchFamily="34" charset="-122"/>
                <a:cs typeface="Open Sans" panose="02010600030101010101" charset="0"/>
              </a:rPr>
              <a:t>300</a:t>
            </a:r>
            <a:r>
              <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charset="0"/>
              </a:rPr>
              <a:t>多万份杂货订单样本</a:t>
            </a:r>
            <a:endParaRPr lang="en-US" sz="1600" dirty="0">
              <a:solidFill>
                <a:schemeClr val="bg1"/>
              </a:solidFill>
              <a:latin typeface="微软雅黑" panose="020B0503020204020204" pitchFamily="34" charset="-122"/>
              <a:ea typeface="微软雅黑" panose="020B0503020204020204" pitchFamily="34" charset="-122"/>
              <a:cs typeface="Open Sans" panose="02010600030101010101" charset="0"/>
            </a:endParaRPr>
          </a:p>
          <a:p>
            <a:pPr marL="0" indent="0">
              <a:lnSpc>
                <a:spcPct val="115000"/>
              </a:lnSpc>
              <a:buFont typeface="Arial"/>
              <a:buNone/>
            </a:pPr>
            <a:endParaRPr lang="zh-CN" altLang="en-US" sz="1000" dirty="0"/>
          </a:p>
        </p:txBody>
      </p:sp>
    </p:spTree>
    <p:extLst>
      <p:ext uri="{BB962C8B-B14F-4D97-AF65-F5344CB8AC3E}">
        <p14:creationId xmlns:p14="http://schemas.microsoft.com/office/powerpoint/2010/main" val="3599703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fontAlgn="base"/>
            <a:r>
              <a:rPr lang="zh-CN" altLang="en-US" dirty="0"/>
              <a:t>数据 </a:t>
            </a:r>
            <a:r>
              <a:rPr lang="en-US" altLang="zh-CN" dirty="0"/>
              <a:t>-- </a:t>
            </a:r>
            <a:r>
              <a:rPr lang="zh-CN" altLang="en-US" dirty="0"/>
              <a:t>产品数量</a:t>
            </a:r>
            <a:endParaRPr lang="en-US" dirty="0"/>
          </a:p>
        </p:txBody>
      </p:sp>
      <p:sp>
        <p:nvSpPr>
          <p:cNvPr id="2" name="AutoShape 2">
            <a:extLst>
              <a:ext uri="{FF2B5EF4-FFF2-40B4-BE49-F238E27FC236}">
                <a16:creationId xmlns:a16="http://schemas.microsoft.com/office/drawing/2014/main" id="{D42021C7-A6A5-4273-B71C-9F320464AA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Open Sans" panose="02010600030101010101" charset="0"/>
              <a:ea typeface="Open Sans" panose="02010600030101010101" charset="0"/>
              <a:cs typeface="Open Sans" panose="02010600030101010101" charset="0"/>
            </a:endParaRPr>
          </a:p>
        </p:txBody>
      </p:sp>
      <p:pic>
        <p:nvPicPr>
          <p:cNvPr id="6" name="Picture 5">
            <a:extLst>
              <a:ext uri="{FF2B5EF4-FFF2-40B4-BE49-F238E27FC236}">
                <a16:creationId xmlns:a16="http://schemas.microsoft.com/office/drawing/2014/main" id="{E6240A7D-D3DF-44BC-A60A-6D343572E382}"/>
              </a:ext>
            </a:extLst>
          </p:cNvPr>
          <p:cNvPicPr>
            <a:picLocks noChangeAspect="1"/>
          </p:cNvPicPr>
          <p:nvPr/>
        </p:nvPicPr>
        <p:blipFill>
          <a:blip r:embed="rId3"/>
          <a:stretch>
            <a:fillRect/>
          </a:stretch>
        </p:blipFill>
        <p:spPr>
          <a:xfrm>
            <a:off x="1591056" y="892080"/>
            <a:ext cx="5846111" cy="3897407"/>
          </a:xfrm>
          <a:prstGeom prst="rect">
            <a:avLst/>
          </a:prstGeom>
        </p:spPr>
      </p:pic>
    </p:spTree>
    <p:extLst>
      <p:ext uri="{BB962C8B-B14F-4D97-AF65-F5344CB8AC3E}">
        <p14:creationId xmlns:p14="http://schemas.microsoft.com/office/powerpoint/2010/main" val="764719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fontAlgn="base"/>
            <a:r>
              <a:rPr lang="zh-CN" altLang="en-US" dirty="0"/>
              <a:t>数据 </a:t>
            </a:r>
            <a:r>
              <a:rPr lang="en-US" altLang="zh-CN" dirty="0"/>
              <a:t>– </a:t>
            </a:r>
            <a:r>
              <a:rPr lang="zh-CN" altLang="en-US" dirty="0"/>
              <a:t>销售数量</a:t>
            </a:r>
            <a:endParaRPr lang="en-US" dirty="0"/>
          </a:p>
        </p:txBody>
      </p:sp>
      <p:sp>
        <p:nvSpPr>
          <p:cNvPr id="2" name="AutoShape 2">
            <a:extLst>
              <a:ext uri="{FF2B5EF4-FFF2-40B4-BE49-F238E27FC236}">
                <a16:creationId xmlns:a16="http://schemas.microsoft.com/office/drawing/2014/main" id="{D42021C7-A6A5-4273-B71C-9F320464AA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Open Sans" panose="02010600030101010101" charset="0"/>
              <a:ea typeface="Open Sans" panose="02010600030101010101" charset="0"/>
              <a:cs typeface="Open Sans" panose="02010600030101010101" charset="0"/>
            </a:endParaRPr>
          </a:p>
        </p:txBody>
      </p:sp>
      <p:pic>
        <p:nvPicPr>
          <p:cNvPr id="4" name="Picture 3" descr="Chart, treemap chart&#10;&#10;Description automatically generated">
            <a:extLst>
              <a:ext uri="{FF2B5EF4-FFF2-40B4-BE49-F238E27FC236}">
                <a16:creationId xmlns:a16="http://schemas.microsoft.com/office/drawing/2014/main" id="{8D608D9B-897A-4AAE-B3ED-D3E2E1CE7603}"/>
              </a:ext>
            </a:extLst>
          </p:cNvPr>
          <p:cNvPicPr>
            <a:picLocks noChangeAspect="1"/>
          </p:cNvPicPr>
          <p:nvPr/>
        </p:nvPicPr>
        <p:blipFill>
          <a:blip r:embed="rId3"/>
          <a:stretch>
            <a:fillRect/>
          </a:stretch>
        </p:blipFill>
        <p:spPr>
          <a:xfrm>
            <a:off x="1534636" y="942868"/>
            <a:ext cx="5769928" cy="3846619"/>
          </a:xfrm>
          <a:prstGeom prst="rect">
            <a:avLst/>
          </a:prstGeom>
        </p:spPr>
      </p:pic>
    </p:spTree>
    <p:extLst>
      <p:ext uri="{BB962C8B-B14F-4D97-AF65-F5344CB8AC3E}">
        <p14:creationId xmlns:p14="http://schemas.microsoft.com/office/powerpoint/2010/main" val="50342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fontAlgn="base"/>
            <a:r>
              <a:rPr lang="zh-CN" altLang="en-US" dirty="0"/>
              <a:t>频繁项集</a:t>
            </a:r>
            <a:endParaRPr lang="en-US" dirty="0"/>
          </a:p>
        </p:txBody>
      </p:sp>
      <p:sp>
        <p:nvSpPr>
          <p:cNvPr id="2" name="AutoShape 2">
            <a:extLst>
              <a:ext uri="{FF2B5EF4-FFF2-40B4-BE49-F238E27FC236}">
                <a16:creationId xmlns:a16="http://schemas.microsoft.com/office/drawing/2014/main" id="{D42021C7-A6A5-4273-B71C-9F320464AA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Open Sans" panose="02010600030101010101" charset="0"/>
              <a:ea typeface="Open Sans" panose="02010600030101010101" charset="0"/>
              <a:cs typeface="Open Sans" panose="02010600030101010101" charset="0"/>
            </a:endParaRPr>
          </a:p>
        </p:txBody>
      </p:sp>
      <p:sp>
        <p:nvSpPr>
          <p:cNvPr id="5" name="Google Shape;718;p119">
            <a:extLst>
              <a:ext uri="{FF2B5EF4-FFF2-40B4-BE49-F238E27FC236}">
                <a16:creationId xmlns:a16="http://schemas.microsoft.com/office/drawing/2014/main" id="{43392C69-6AE2-4FDF-8708-FD54EDEDBCB0}"/>
              </a:ext>
            </a:extLst>
          </p:cNvPr>
          <p:cNvSpPr txBox="1">
            <a:spLocks/>
          </p:cNvSpPr>
          <p:nvPr/>
        </p:nvSpPr>
        <p:spPr>
          <a:xfrm>
            <a:off x="593725" y="896111"/>
            <a:ext cx="8165700" cy="968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80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30200" algn="l" rtl="0">
              <a:lnSpc>
                <a:spcPct val="100000"/>
              </a:lnSpc>
              <a:spcBef>
                <a:spcPts val="800"/>
              </a:spcBef>
              <a:spcAft>
                <a:spcPts val="0"/>
              </a:spcAft>
              <a:buClr>
                <a:schemeClr val="dk2"/>
              </a:buClr>
              <a:buSzPts val="1600"/>
              <a:buFont typeface="Open Sans"/>
              <a:buChar char="•"/>
              <a:defRPr sz="16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7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04800" algn="l" rtl="0">
              <a:lnSpc>
                <a:spcPct val="100000"/>
              </a:lnSpc>
              <a:spcBef>
                <a:spcPts val="7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292100" algn="l" rtl="0">
              <a:lnSpc>
                <a:spcPct val="100000"/>
              </a:lnSpc>
              <a:spcBef>
                <a:spcPts val="700"/>
              </a:spcBef>
              <a:spcAft>
                <a:spcPts val="0"/>
              </a:spcAft>
              <a:buClr>
                <a:schemeClr val="dk2"/>
              </a:buClr>
              <a:buSzPts val="1000"/>
              <a:buFont typeface="Open Sans"/>
              <a:buChar char="•"/>
              <a:defRPr sz="1000" b="0"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Open Sans"/>
              <a:buChar char="•"/>
              <a:defRPr sz="2000" b="0" i="0" u="none" strike="noStrike" cap="none">
                <a:solidFill>
                  <a:schemeClr val="dk1"/>
                </a:solidFill>
                <a:latin typeface="Open Sans"/>
                <a:ea typeface="Open Sans"/>
                <a:cs typeface="Open Sans"/>
                <a:sym typeface="Open Sans"/>
              </a:defRPr>
            </a:lvl9pPr>
          </a:lstStyle>
          <a:p>
            <a:pPr marL="114300" indent="0">
              <a:buFont typeface="Open Sans"/>
              <a:buNone/>
            </a:pPr>
            <a:r>
              <a:rPr lang="zh-CN" altLang="en-US" sz="1400" dirty="0">
                <a:latin typeface="微软雅黑" panose="020B0503020204020204" pitchFamily="34" charset="-122"/>
                <a:ea typeface="微软雅黑" panose="020B0503020204020204" pitchFamily="34" charset="-122"/>
              </a:rPr>
              <a:t>我们在每个品类（</a:t>
            </a:r>
            <a:r>
              <a:rPr lang="en-US" altLang="zh-CN" sz="1400" dirty="0">
                <a:latin typeface="微软雅黑" panose="020B0503020204020204" pitchFamily="34" charset="-122"/>
                <a:ea typeface="微软雅黑" panose="020B0503020204020204" pitchFamily="34" charset="-122"/>
              </a:rPr>
              <a:t>aisle</a:t>
            </a:r>
            <a:r>
              <a:rPr lang="zh-CN" altLang="en-US" sz="1400" dirty="0">
                <a:latin typeface="微软雅黑" panose="020B0503020204020204" pitchFamily="34" charset="-122"/>
                <a:ea typeface="微软雅黑" panose="020B0503020204020204" pitchFamily="34" charset="-122"/>
              </a:rPr>
              <a:t>）中，按订单数降序将商品排序，将前</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的商品定义为该品类的</a:t>
            </a:r>
            <a:r>
              <a:rPr lang="en-US" altLang="zh-CN" sz="1400" dirty="0">
                <a:latin typeface="微软雅黑" panose="020B0503020204020204" pitchFamily="34" charset="-122"/>
                <a:ea typeface="微软雅黑" panose="020B0503020204020204" pitchFamily="34" charset="-122"/>
              </a:rPr>
              <a:t>“Best Seller”</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114300" indent="0">
              <a:buFont typeface="Open Sans"/>
              <a:buNone/>
            </a:pPr>
            <a:r>
              <a:rPr lang="zh-CN" altLang="en-US" sz="1400" dirty="0">
                <a:latin typeface="微软雅黑" panose="020B0503020204020204" pitchFamily="34" charset="-122"/>
                <a:ea typeface="微软雅黑" panose="020B0503020204020204" pitchFamily="34" charset="-122"/>
              </a:rPr>
              <a:t>所有产品被分为</a:t>
            </a:r>
            <a:r>
              <a:rPr lang="en-US" altLang="zh-CN" sz="1400" dirty="0">
                <a:latin typeface="微软雅黑" panose="020B0503020204020204" pitchFamily="34" charset="-122"/>
                <a:ea typeface="微软雅黑" panose="020B0503020204020204" pitchFamily="34" charset="-122"/>
              </a:rPr>
              <a:t>268</a:t>
            </a:r>
            <a:r>
              <a:rPr lang="zh-CN" altLang="en-US" sz="1400" dirty="0">
                <a:latin typeface="微软雅黑" panose="020B0503020204020204" pitchFamily="34" charset="-122"/>
                <a:ea typeface="微软雅黑" panose="020B0503020204020204" pitchFamily="34" charset="-122"/>
              </a:rPr>
              <a:t>类别，包含</a:t>
            </a:r>
            <a:r>
              <a:rPr lang="en-US" altLang="zh-CN" sz="1400" dirty="0">
                <a:latin typeface="微软雅黑" panose="020B0503020204020204" pitchFamily="34" charset="-122"/>
                <a:ea typeface="微软雅黑" panose="020B0503020204020204" pitchFamily="34" charset="-122"/>
              </a:rPr>
              <a:t>134</a:t>
            </a:r>
            <a:r>
              <a:rPr lang="zh-CN" altLang="en-US" sz="1400" dirty="0">
                <a:latin typeface="微软雅黑" panose="020B0503020204020204" pitchFamily="34" charset="-122"/>
                <a:ea typeface="微软雅黑" panose="020B0503020204020204" pitchFamily="34" charset="-122"/>
              </a:rPr>
              <a:t>个</a:t>
            </a:r>
            <a:r>
              <a:rPr lang="en-US" altLang="zh-CN" sz="1400" dirty="0">
                <a:latin typeface="微软雅黑" panose="020B0503020204020204" pitchFamily="34" charset="-122"/>
                <a:ea typeface="微软雅黑" panose="020B0503020204020204" pitchFamily="34" charset="-122"/>
              </a:rPr>
              <a:t>aisle</a:t>
            </a:r>
            <a:r>
              <a:rPr lang="zh-CN" altLang="en-US" sz="1400" dirty="0">
                <a:latin typeface="微软雅黑" panose="020B0503020204020204" pitchFamily="34" charset="-122"/>
                <a:ea typeface="微软雅黑" panose="020B0503020204020204" pitchFamily="34" charset="-122"/>
              </a:rPr>
              <a:t>，以及各</a:t>
            </a:r>
            <a:r>
              <a:rPr lang="en-US" altLang="zh-CN" sz="1400" dirty="0">
                <a:latin typeface="微软雅黑" panose="020B0503020204020204" pitchFamily="34" charset="-122"/>
                <a:ea typeface="微软雅黑" panose="020B0503020204020204" pitchFamily="34" charset="-122"/>
              </a:rPr>
              <a:t>aisle</a:t>
            </a:r>
            <a:r>
              <a:rPr lang="zh-CN" altLang="en-US" sz="1400" dirty="0">
                <a:latin typeface="微软雅黑" panose="020B0503020204020204" pitchFamily="34" charset="-122"/>
                <a:ea typeface="微软雅黑" panose="020B0503020204020204" pitchFamily="34" charset="-122"/>
              </a:rPr>
              <a:t>的</a:t>
            </a:r>
            <a:r>
              <a:rPr lang="en-US" altLang="zh-CN" sz="1400" dirty="0">
                <a:latin typeface="微软雅黑" panose="020B0503020204020204" pitchFamily="34" charset="-122"/>
                <a:ea typeface="微软雅黑" panose="020B0503020204020204" pitchFamily="34" charset="-122"/>
              </a:rPr>
              <a:t>Best Seller</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 </a:t>
            </a:r>
          </a:p>
        </p:txBody>
      </p:sp>
      <p:graphicFrame>
        <p:nvGraphicFramePr>
          <p:cNvPr id="3" name="Table 5">
            <a:extLst>
              <a:ext uri="{FF2B5EF4-FFF2-40B4-BE49-F238E27FC236}">
                <a16:creationId xmlns:a16="http://schemas.microsoft.com/office/drawing/2014/main" id="{AA3E9C0F-BBB6-4105-BD70-82CE9BC79175}"/>
              </a:ext>
            </a:extLst>
          </p:cNvPr>
          <p:cNvGraphicFramePr>
            <a:graphicFrameLocks noGrp="1"/>
          </p:cNvGraphicFramePr>
          <p:nvPr>
            <p:extLst>
              <p:ext uri="{D42A27DB-BD31-4B8C-83A1-F6EECF244321}">
                <p14:modId xmlns:p14="http://schemas.microsoft.com/office/powerpoint/2010/main" val="1279494304"/>
              </p:ext>
            </p:extLst>
          </p:nvPr>
        </p:nvGraphicFramePr>
        <p:xfrm>
          <a:off x="858982" y="2022349"/>
          <a:ext cx="7299597" cy="2225040"/>
        </p:xfrm>
        <a:graphic>
          <a:graphicData uri="http://schemas.openxmlformats.org/drawingml/2006/table">
            <a:tbl>
              <a:tblPr firstRow="1" bandRow="1">
                <a:tableStyleId>{8D0BB38F-8ABA-4C32-9CF1-BB2D903D36E4}</a:tableStyleId>
              </a:tblPr>
              <a:tblGrid>
                <a:gridCol w="876420">
                  <a:extLst>
                    <a:ext uri="{9D8B030D-6E8A-4147-A177-3AD203B41FA5}">
                      <a16:colId xmlns:a16="http://schemas.microsoft.com/office/drawing/2014/main" val="1470333694"/>
                    </a:ext>
                  </a:extLst>
                </a:gridCol>
                <a:gridCol w="2657042">
                  <a:extLst>
                    <a:ext uri="{9D8B030D-6E8A-4147-A177-3AD203B41FA5}">
                      <a16:colId xmlns:a16="http://schemas.microsoft.com/office/drawing/2014/main" val="2309521353"/>
                    </a:ext>
                  </a:extLst>
                </a:gridCol>
                <a:gridCol w="3766135">
                  <a:extLst>
                    <a:ext uri="{9D8B030D-6E8A-4147-A177-3AD203B41FA5}">
                      <a16:colId xmlns:a16="http://schemas.microsoft.com/office/drawing/2014/main" val="639080626"/>
                    </a:ext>
                  </a:extLst>
                </a:gridCol>
              </a:tblGrid>
              <a:tr h="370840">
                <a:tc>
                  <a:txBody>
                    <a:bodyPr/>
                    <a:lstStyle/>
                    <a:p>
                      <a:pPr algn="ctr"/>
                      <a:r>
                        <a:rPr lang="en-US" dirty="0"/>
                        <a:t>S</a:t>
                      </a:r>
                      <a:r>
                        <a:rPr lang="en-US" altLang="zh-CN" dirty="0"/>
                        <a:t>upport</a:t>
                      </a:r>
                      <a:endParaRPr lang="en-US" dirty="0"/>
                    </a:p>
                  </a:txBody>
                  <a:tcPr/>
                </a:tc>
                <a:tc gridSpan="2">
                  <a:txBody>
                    <a:bodyPr/>
                    <a:lstStyle/>
                    <a:p>
                      <a:pPr algn="ctr"/>
                      <a:r>
                        <a:rPr lang="en-US" dirty="0"/>
                        <a:t>Top 5 Item Set</a:t>
                      </a:r>
                    </a:p>
                  </a:txBody>
                  <a:tcPr/>
                </a:tc>
                <a:tc hMerge="1">
                  <a:txBody>
                    <a:bodyPr/>
                    <a:lstStyle/>
                    <a:p>
                      <a:endParaRPr lang="en-US" dirty="0"/>
                    </a:p>
                  </a:txBody>
                  <a:tcPr/>
                </a:tc>
                <a:extLst>
                  <a:ext uri="{0D108BD9-81ED-4DB2-BD59-A6C34878D82A}">
                    <a16:rowId xmlns:a16="http://schemas.microsoft.com/office/drawing/2014/main" val="176538681"/>
                  </a:ext>
                </a:extLst>
              </a:tr>
              <a:tr h="370840">
                <a:tc>
                  <a:txBody>
                    <a:bodyPr/>
                    <a:lstStyle/>
                    <a:p>
                      <a:r>
                        <a:rPr lang="en-US" altLang="zh-CN" dirty="0"/>
                        <a:t>0.218</a:t>
                      </a:r>
                      <a:endParaRPr lang="en-US" dirty="0"/>
                    </a:p>
                  </a:txBody>
                  <a:tcPr>
                    <a:solidFill>
                      <a:schemeClr val="accent1">
                        <a:lumMod val="60000"/>
                        <a:lumOff val="40000"/>
                      </a:schemeClr>
                    </a:solidFill>
                  </a:tcPr>
                </a:tc>
                <a:tc>
                  <a:txBody>
                    <a:bodyPr/>
                    <a:lstStyle/>
                    <a:p>
                      <a:r>
                        <a:rPr lang="en-US" dirty="0"/>
                        <a:t>fresh fruits (Best Seller)</a:t>
                      </a:r>
                    </a:p>
                  </a:txBody>
                  <a:tcPr>
                    <a:solidFill>
                      <a:schemeClr val="accent4">
                        <a:lumMod val="60000"/>
                        <a:lumOff val="40000"/>
                      </a:schemeClr>
                    </a:solidFill>
                  </a:tcPr>
                </a:tc>
                <a:tc>
                  <a:txBody>
                    <a:bodyPr/>
                    <a:lstStyle/>
                    <a:p>
                      <a:r>
                        <a:rPr lang="en-US" dirty="0"/>
                        <a:t>fresh vegetables (Best Seller)</a:t>
                      </a:r>
                    </a:p>
                  </a:txBody>
                  <a:tcPr>
                    <a:solidFill>
                      <a:schemeClr val="accent3">
                        <a:lumMod val="60000"/>
                        <a:lumOff val="40000"/>
                      </a:schemeClr>
                    </a:solidFill>
                  </a:tcPr>
                </a:tc>
                <a:extLst>
                  <a:ext uri="{0D108BD9-81ED-4DB2-BD59-A6C34878D82A}">
                    <a16:rowId xmlns:a16="http://schemas.microsoft.com/office/drawing/2014/main" val="2671627725"/>
                  </a:ext>
                </a:extLst>
              </a:tr>
              <a:tr h="370840">
                <a:tc>
                  <a:txBody>
                    <a:bodyPr/>
                    <a:lstStyle/>
                    <a:p>
                      <a:r>
                        <a:rPr lang="en-US" altLang="zh-CN" dirty="0"/>
                        <a:t>0.209</a:t>
                      </a:r>
                      <a:endParaRPr lang="en-US" dirty="0"/>
                    </a:p>
                  </a:txBody>
                  <a:tcPr>
                    <a:solidFill>
                      <a:schemeClr val="accent1">
                        <a:lumMod val="40000"/>
                        <a:lumOff val="60000"/>
                      </a:schemeClr>
                    </a:solidFill>
                  </a:tcPr>
                </a:tc>
                <a:tc>
                  <a:txBody>
                    <a:bodyPr/>
                    <a:lstStyle/>
                    <a:p>
                      <a:r>
                        <a:rPr lang="en-US" dirty="0"/>
                        <a:t>fresh fruits (Best Seller)</a:t>
                      </a:r>
                    </a:p>
                  </a:txBody>
                  <a:tcPr>
                    <a:solidFill>
                      <a:schemeClr val="accent4">
                        <a:lumMod val="60000"/>
                        <a:lumOff val="40000"/>
                      </a:schemeClr>
                    </a:solidFill>
                  </a:tcPr>
                </a:tc>
                <a:tc>
                  <a:txBody>
                    <a:bodyPr/>
                    <a:lstStyle/>
                    <a:p>
                      <a:r>
                        <a:rPr lang="en-US" dirty="0"/>
                        <a:t>packaged vegetables fruits (Best Seller)</a:t>
                      </a:r>
                    </a:p>
                  </a:txBody>
                  <a:tcPr>
                    <a:solidFill>
                      <a:schemeClr val="accent2">
                        <a:lumMod val="40000"/>
                        <a:lumOff val="60000"/>
                      </a:schemeClr>
                    </a:solidFill>
                  </a:tcPr>
                </a:tc>
                <a:extLst>
                  <a:ext uri="{0D108BD9-81ED-4DB2-BD59-A6C34878D82A}">
                    <a16:rowId xmlns:a16="http://schemas.microsoft.com/office/drawing/2014/main" val="2697495808"/>
                  </a:ext>
                </a:extLst>
              </a:tr>
              <a:tr h="370840">
                <a:tc>
                  <a:txBody>
                    <a:bodyPr/>
                    <a:lstStyle/>
                    <a:p>
                      <a:r>
                        <a:rPr lang="en-US" altLang="zh-CN" dirty="0"/>
                        <a:t>0.204</a:t>
                      </a:r>
                      <a:endParaRPr lang="en-US" dirty="0"/>
                    </a:p>
                  </a:txBody>
                  <a:tcPr>
                    <a:solidFill>
                      <a:schemeClr val="accent1">
                        <a:lumMod val="20000"/>
                        <a:lumOff val="80000"/>
                      </a:schemeClr>
                    </a:solidFill>
                  </a:tcPr>
                </a:tc>
                <a:tc>
                  <a:txBody>
                    <a:bodyPr/>
                    <a:lstStyle/>
                    <a:p>
                      <a:r>
                        <a:rPr lang="en-US" dirty="0"/>
                        <a:t>fresh fruits (Best Seller)</a:t>
                      </a:r>
                    </a:p>
                  </a:txBody>
                  <a:tcPr>
                    <a:solidFill>
                      <a:schemeClr val="accent4">
                        <a:lumMod val="60000"/>
                        <a:lumOff val="40000"/>
                      </a:schemeClr>
                    </a:solidFill>
                  </a:tcPr>
                </a:tc>
                <a:tc>
                  <a:txBody>
                    <a:bodyPr/>
                    <a:lstStyle/>
                    <a:p>
                      <a:r>
                        <a:rPr lang="en-US" dirty="0"/>
                        <a:t>fresh vegetables</a:t>
                      </a:r>
                    </a:p>
                  </a:txBody>
                  <a:tcPr>
                    <a:solidFill>
                      <a:schemeClr val="accent3">
                        <a:lumMod val="20000"/>
                        <a:lumOff val="80000"/>
                      </a:schemeClr>
                    </a:solidFill>
                  </a:tcPr>
                </a:tc>
                <a:extLst>
                  <a:ext uri="{0D108BD9-81ED-4DB2-BD59-A6C34878D82A}">
                    <a16:rowId xmlns:a16="http://schemas.microsoft.com/office/drawing/2014/main" val="1035763977"/>
                  </a:ext>
                </a:extLst>
              </a:tr>
              <a:tr h="370840">
                <a:tc>
                  <a:txBody>
                    <a:bodyPr/>
                    <a:lstStyle/>
                    <a:p>
                      <a:r>
                        <a:rPr lang="en-US" altLang="zh-CN" dirty="0"/>
                        <a:t>0.178</a:t>
                      </a:r>
                      <a:endParaRPr lang="en-US" dirty="0"/>
                    </a:p>
                  </a:txBody>
                  <a:tcPr/>
                </a:tc>
                <a:tc>
                  <a:txBody>
                    <a:bodyPr/>
                    <a:lstStyle/>
                    <a:p>
                      <a:r>
                        <a:rPr lang="en-US" dirty="0"/>
                        <a:t>fresh vegetables (Best Seller)</a:t>
                      </a:r>
                    </a:p>
                  </a:txBody>
                  <a:tcPr>
                    <a:solidFill>
                      <a:schemeClr val="accent3">
                        <a:lumMod val="60000"/>
                        <a:lumOff val="40000"/>
                      </a:schemeClr>
                    </a:solidFill>
                  </a:tcPr>
                </a:tc>
                <a:tc>
                  <a:txBody>
                    <a:bodyPr/>
                    <a:lstStyle/>
                    <a:p>
                      <a:r>
                        <a:rPr lang="en-US" dirty="0"/>
                        <a:t>fresh vegetables</a:t>
                      </a:r>
                    </a:p>
                  </a:txBody>
                  <a:tcPr>
                    <a:solidFill>
                      <a:schemeClr val="accent3">
                        <a:lumMod val="20000"/>
                        <a:lumOff val="80000"/>
                      </a:schemeClr>
                    </a:solidFill>
                  </a:tcPr>
                </a:tc>
                <a:extLst>
                  <a:ext uri="{0D108BD9-81ED-4DB2-BD59-A6C34878D82A}">
                    <a16:rowId xmlns:a16="http://schemas.microsoft.com/office/drawing/2014/main" val="181954903"/>
                  </a:ext>
                </a:extLst>
              </a:tr>
              <a:tr h="370840">
                <a:tc>
                  <a:txBody>
                    <a:bodyPr/>
                    <a:lstStyle/>
                    <a:p>
                      <a:r>
                        <a:rPr lang="en-US" altLang="zh-CN" dirty="0"/>
                        <a:t>0.145</a:t>
                      </a:r>
                      <a:endParaRPr lang="en-US" dirty="0"/>
                    </a:p>
                  </a:txBody>
                  <a:tcPr>
                    <a:solidFill>
                      <a:schemeClr val="bg1">
                        <a:lumMod val="95000"/>
                      </a:schemeClr>
                    </a:solidFill>
                  </a:tcPr>
                </a:tc>
                <a:tc>
                  <a:txBody>
                    <a:bodyPr/>
                    <a:lstStyle/>
                    <a:p>
                      <a:r>
                        <a:rPr lang="en-US" dirty="0"/>
                        <a:t>fresh vegetables (Best Seller)</a:t>
                      </a:r>
                    </a:p>
                  </a:txBody>
                  <a:tcPr>
                    <a:solidFill>
                      <a:schemeClr val="accent3">
                        <a:lumMod val="60000"/>
                        <a:lumOff val="40000"/>
                      </a:schemeClr>
                    </a:solidFill>
                  </a:tcPr>
                </a:tc>
                <a:tc>
                  <a:txBody>
                    <a:bodyPr/>
                    <a:lstStyle/>
                    <a:p>
                      <a:r>
                        <a:rPr lang="en-US" dirty="0"/>
                        <a:t>packaged vegetables fruits (Best Seller)</a:t>
                      </a:r>
                    </a:p>
                  </a:txBody>
                  <a:tcPr>
                    <a:solidFill>
                      <a:schemeClr val="accent2">
                        <a:lumMod val="40000"/>
                        <a:lumOff val="60000"/>
                      </a:schemeClr>
                    </a:solidFill>
                  </a:tcPr>
                </a:tc>
                <a:extLst>
                  <a:ext uri="{0D108BD9-81ED-4DB2-BD59-A6C34878D82A}">
                    <a16:rowId xmlns:a16="http://schemas.microsoft.com/office/drawing/2014/main" val="3707423997"/>
                  </a:ext>
                </a:extLst>
              </a:tr>
            </a:tbl>
          </a:graphicData>
        </a:graphic>
      </p:graphicFrame>
    </p:spTree>
    <p:extLst>
      <p:ext uri="{BB962C8B-B14F-4D97-AF65-F5344CB8AC3E}">
        <p14:creationId xmlns:p14="http://schemas.microsoft.com/office/powerpoint/2010/main" val="2939116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fontAlgn="base"/>
            <a:r>
              <a:rPr lang="zh-CN" altLang="en-US" dirty="0"/>
              <a:t>关联规则</a:t>
            </a:r>
            <a:endParaRPr lang="en-US" dirty="0"/>
          </a:p>
        </p:txBody>
      </p:sp>
      <p:sp>
        <p:nvSpPr>
          <p:cNvPr id="2" name="AutoShape 2">
            <a:extLst>
              <a:ext uri="{FF2B5EF4-FFF2-40B4-BE49-F238E27FC236}">
                <a16:creationId xmlns:a16="http://schemas.microsoft.com/office/drawing/2014/main" id="{D42021C7-A6A5-4273-B71C-9F320464AA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Open Sans" panose="02010600030101010101" charset="0"/>
              <a:ea typeface="Open Sans" panose="02010600030101010101" charset="0"/>
              <a:cs typeface="Open Sans" panose="02010600030101010101" charset="0"/>
            </a:endParaRPr>
          </a:p>
        </p:txBody>
      </p:sp>
      <p:graphicFrame>
        <p:nvGraphicFramePr>
          <p:cNvPr id="4" name="Table 3">
            <a:extLst>
              <a:ext uri="{FF2B5EF4-FFF2-40B4-BE49-F238E27FC236}">
                <a16:creationId xmlns:a16="http://schemas.microsoft.com/office/drawing/2014/main" id="{F0320706-B03E-4CE9-A5D4-FF29C9F4FD77}"/>
              </a:ext>
            </a:extLst>
          </p:cNvPr>
          <p:cNvGraphicFramePr>
            <a:graphicFrameLocks noGrp="1"/>
          </p:cNvGraphicFramePr>
          <p:nvPr>
            <p:extLst>
              <p:ext uri="{D42A27DB-BD31-4B8C-83A1-F6EECF244321}">
                <p14:modId xmlns:p14="http://schemas.microsoft.com/office/powerpoint/2010/main" val="3048250975"/>
              </p:ext>
            </p:extLst>
          </p:nvPr>
        </p:nvGraphicFramePr>
        <p:xfrm>
          <a:off x="593725" y="861134"/>
          <a:ext cx="8165591" cy="3804311"/>
        </p:xfrm>
        <a:graphic>
          <a:graphicData uri="http://schemas.openxmlformats.org/drawingml/2006/table">
            <a:tbl>
              <a:tblPr firstRow="1" firstCol="1">
                <a:tableStyleId>{8D0BB38F-8ABA-4C32-9CF1-BB2D903D36E4}</a:tableStyleId>
              </a:tblPr>
              <a:tblGrid>
                <a:gridCol w="3624676">
                  <a:extLst>
                    <a:ext uri="{9D8B030D-6E8A-4147-A177-3AD203B41FA5}">
                      <a16:colId xmlns:a16="http://schemas.microsoft.com/office/drawing/2014/main" val="27098423"/>
                    </a:ext>
                  </a:extLst>
                </a:gridCol>
                <a:gridCol w="965450">
                  <a:extLst>
                    <a:ext uri="{9D8B030D-6E8A-4147-A177-3AD203B41FA5}">
                      <a16:colId xmlns:a16="http://schemas.microsoft.com/office/drawing/2014/main" val="85606735"/>
                    </a:ext>
                  </a:extLst>
                </a:gridCol>
                <a:gridCol w="1749079">
                  <a:extLst>
                    <a:ext uri="{9D8B030D-6E8A-4147-A177-3AD203B41FA5}">
                      <a16:colId xmlns:a16="http://schemas.microsoft.com/office/drawing/2014/main" val="2475517638"/>
                    </a:ext>
                  </a:extLst>
                </a:gridCol>
                <a:gridCol w="1121587">
                  <a:extLst>
                    <a:ext uri="{9D8B030D-6E8A-4147-A177-3AD203B41FA5}">
                      <a16:colId xmlns:a16="http://schemas.microsoft.com/office/drawing/2014/main" val="2091836381"/>
                    </a:ext>
                  </a:extLst>
                </a:gridCol>
                <a:gridCol w="704799">
                  <a:extLst>
                    <a:ext uri="{9D8B030D-6E8A-4147-A177-3AD203B41FA5}">
                      <a16:colId xmlns:a16="http://schemas.microsoft.com/office/drawing/2014/main" val="2852299938"/>
                    </a:ext>
                  </a:extLst>
                </a:gridCol>
              </a:tblGrid>
              <a:tr h="194841">
                <a:tc gridSpan="5">
                  <a:txBody>
                    <a:bodyPr/>
                    <a:lstStyle/>
                    <a:p>
                      <a:pPr algn="ctr" fontAlgn="b"/>
                      <a:r>
                        <a:rPr lang="en-US" sz="1800" b="1" u="none" strike="noStrike" dirty="0">
                          <a:effectLst/>
                        </a:rPr>
                        <a:t>fresh fruits (Best Seller) antecedent support: 0.492</a:t>
                      </a:r>
                      <a:endParaRPr lang="en-US" sz="1800" b="1" i="0" u="none" strike="noStrike" dirty="0">
                        <a:solidFill>
                          <a:srgbClr val="000000"/>
                        </a:solidFill>
                        <a:effectLst/>
                        <a:latin typeface="Calibri" panose="020F0502020204030204" pitchFamily="34" charset="0"/>
                      </a:endParaRPr>
                    </a:p>
                  </a:txBody>
                  <a:tcPr marL="6709" marR="6709" marT="670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38611107"/>
                  </a:ext>
                </a:extLst>
              </a:tr>
              <a:tr h="194841">
                <a:tc>
                  <a:txBody>
                    <a:bodyPr/>
                    <a:lstStyle/>
                    <a:p>
                      <a:pPr algn="ctr" fontAlgn="b"/>
                      <a:r>
                        <a:rPr lang="en-US" sz="1200" b="1" u="none" strike="noStrike" dirty="0">
                          <a:solidFill>
                            <a:schemeClr val="bg1"/>
                          </a:solidFill>
                          <a:effectLst/>
                        </a:rPr>
                        <a:t>consequents</a:t>
                      </a:r>
                      <a:endParaRPr lang="en-US" sz="1200" b="1" i="0" u="none" strike="noStrike" dirty="0">
                        <a:solidFill>
                          <a:schemeClr val="bg1"/>
                        </a:solidFill>
                        <a:effectLst/>
                        <a:latin typeface="Calibri" panose="020F0502020204030204" pitchFamily="34" charset="0"/>
                      </a:endParaRPr>
                    </a:p>
                  </a:txBody>
                  <a:tcPr marL="6709" marR="6709" marT="6709" marB="0" anchor="b">
                    <a:lnB w="28575" cap="flat" cmpd="sng" algn="ctr">
                      <a:solidFill>
                        <a:schemeClr val="accent5"/>
                      </a:solidFill>
                      <a:prstDash val="solid"/>
                      <a:round/>
                      <a:headEnd type="none" w="med" len="med"/>
                      <a:tailEnd type="none" w="med" len="med"/>
                    </a:lnB>
                    <a:solidFill>
                      <a:schemeClr val="accent3"/>
                    </a:solidFill>
                  </a:tcPr>
                </a:tc>
                <a:tc>
                  <a:txBody>
                    <a:bodyPr/>
                    <a:lstStyle/>
                    <a:p>
                      <a:pPr algn="ctr" fontAlgn="b"/>
                      <a:r>
                        <a:rPr lang="en-US" sz="1200" b="1" u="none" strike="noStrike" dirty="0">
                          <a:solidFill>
                            <a:schemeClr val="bg1"/>
                          </a:solidFill>
                          <a:effectLst/>
                        </a:rPr>
                        <a:t>support</a:t>
                      </a:r>
                      <a:endParaRPr lang="en-US" sz="1200" b="1" i="0" u="none" strike="noStrike" dirty="0">
                        <a:solidFill>
                          <a:schemeClr val="bg1"/>
                        </a:solidFill>
                        <a:effectLst/>
                        <a:latin typeface="Calibri" panose="020F0502020204030204" pitchFamily="34" charset="0"/>
                      </a:endParaRPr>
                    </a:p>
                  </a:txBody>
                  <a:tcPr marL="6709" marR="6709" marT="6709" marB="0" anchor="b">
                    <a:lnB w="28575" cap="flat" cmpd="sng" algn="ctr">
                      <a:solidFill>
                        <a:schemeClr val="accent5"/>
                      </a:solidFill>
                      <a:prstDash val="solid"/>
                      <a:round/>
                      <a:headEnd type="none" w="med" len="med"/>
                      <a:tailEnd type="none" w="med" len="med"/>
                    </a:lnB>
                    <a:solidFill>
                      <a:schemeClr val="accent3"/>
                    </a:solidFill>
                  </a:tcPr>
                </a:tc>
                <a:tc>
                  <a:txBody>
                    <a:bodyPr/>
                    <a:lstStyle/>
                    <a:p>
                      <a:pPr algn="ctr" fontAlgn="b"/>
                      <a:r>
                        <a:rPr lang="en-US" sz="1200" b="1" u="none" strike="noStrike" dirty="0">
                          <a:solidFill>
                            <a:schemeClr val="bg1"/>
                          </a:solidFill>
                          <a:effectLst/>
                        </a:rPr>
                        <a:t>consequent support</a:t>
                      </a:r>
                      <a:endParaRPr lang="en-US" sz="1200" b="1" i="0" u="none" strike="noStrike" dirty="0">
                        <a:solidFill>
                          <a:schemeClr val="bg1"/>
                        </a:solidFill>
                        <a:effectLst/>
                        <a:latin typeface="Calibri" panose="020F0502020204030204" pitchFamily="34" charset="0"/>
                      </a:endParaRPr>
                    </a:p>
                  </a:txBody>
                  <a:tcPr marL="6709" marR="6709" marT="6709" marB="0" anchor="b">
                    <a:lnB w="28575" cap="flat" cmpd="sng" algn="ctr">
                      <a:solidFill>
                        <a:schemeClr val="accent5"/>
                      </a:solidFill>
                      <a:prstDash val="solid"/>
                      <a:round/>
                      <a:headEnd type="none" w="med" len="med"/>
                      <a:tailEnd type="none" w="med" len="med"/>
                    </a:lnB>
                    <a:solidFill>
                      <a:schemeClr val="accent3"/>
                    </a:solidFill>
                  </a:tcPr>
                </a:tc>
                <a:tc>
                  <a:txBody>
                    <a:bodyPr/>
                    <a:lstStyle/>
                    <a:p>
                      <a:pPr algn="ctr" fontAlgn="b"/>
                      <a:r>
                        <a:rPr lang="en-US" sz="1200" b="1" u="none" strike="noStrike" dirty="0">
                          <a:solidFill>
                            <a:schemeClr val="bg1"/>
                          </a:solidFill>
                          <a:effectLst/>
                        </a:rPr>
                        <a:t>confidence</a:t>
                      </a:r>
                      <a:endParaRPr lang="en-US" sz="1200" b="1" i="0" u="none" strike="noStrike" dirty="0">
                        <a:solidFill>
                          <a:schemeClr val="bg1"/>
                        </a:solidFill>
                        <a:effectLst/>
                        <a:latin typeface="Calibri" panose="020F0502020204030204" pitchFamily="34" charset="0"/>
                      </a:endParaRPr>
                    </a:p>
                  </a:txBody>
                  <a:tcPr marL="6709" marR="6709" marT="6709" marB="0" anchor="b">
                    <a:lnB w="28575" cap="flat" cmpd="sng" algn="ctr">
                      <a:solidFill>
                        <a:schemeClr val="accent5"/>
                      </a:solidFill>
                      <a:prstDash val="solid"/>
                      <a:round/>
                      <a:headEnd type="none" w="med" len="med"/>
                      <a:tailEnd type="none" w="med" len="med"/>
                    </a:lnB>
                    <a:solidFill>
                      <a:schemeClr val="accent3"/>
                    </a:solidFill>
                  </a:tcPr>
                </a:tc>
                <a:tc>
                  <a:txBody>
                    <a:bodyPr/>
                    <a:lstStyle/>
                    <a:p>
                      <a:pPr algn="ctr" fontAlgn="b"/>
                      <a:r>
                        <a:rPr lang="en-US" sz="1200" b="1" u="none" strike="noStrike" dirty="0">
                          <a:solidFill>
                            <a:schemeClr val="bg1"/>
                          </a:solidFill>
                          <a:effectLst/>
                        </a:rPr>
                        <a:t>lift</a:t>
                      </a:r>
                      <a:endParaRPr lang="en-US" sz="1200" b="1" i="0" u="none" strike="noStrike" dirty="0">
                        <a:solidFill>
                          <a:schemeClr val="bg1"/>
                        </a:solidFill>
                        <a:effectLst/>
                        <a:latin typeface="Calibri" panose="020F0502020204030204" pitchFamily="34" charset="0"/>
                      </a:endParaRPr>
                    </a:p>
                  </a:txBody>
                  <a:tcPr marL="6709" marR="6709" marT="6709" marB="0" anchor="b">
                    <a:lnB w="28575" cap="flat" cmpd="sng" algn="ctr">
                      <a:solidFill>
                        <a:schemeClr val="accent5"/>
                      </a:solidFill>
                      <a:prstDash val="solid"/>
                      <a:round/>
                      <a:headEnd type="none" w="med" len="med"/>
                      <a:tailEnd type="none" w="med" len="med"/>
                    </a:lnB>
                    <a:solidFill>
                      <a:schemeClr val="accent3"/>
                    </a:solidFill>
                  </a:tcPr>
                </a:tc>
                <a:extLst>
                  <a:ext uri="{0D108BD9-81ED-4DB2-BD59-A6C34878D82A}">
                    <a16:rowId xmlns:a16="http://schemas.microsoft.com/office/drawing/2014/main" val="2325018707"/>
                  </a:ext>
                </a:extLst>
              </a:tr>
              <a:tr h="194841">
                <a:tc>
                  <a:txBody>
                    <a:bodyPr/>
                    <a:lstStyle/>
                    <a:p>
                      <a:pPr algn="l" fontAlgn="b"/>
                      <a:r>
                        <a:rPr lang="en-US" sz="1200" u="none" strike="noStrike" dirty="0">
                          <a:effectLst/>
                        </a:rPr>
                        <a:t> packaged vegetables fruits (Best Seller)</a:t>
                      </a:r>
                      <a:endParaRPr lang="en-US" sz="1200" b="0" i="0" u="none" strike="noStrike" dirty="0">
                        <a:solidFill>
                          <a:srgbClr val="000000"/>
                        </a:solidFill>
                        <a:effectLst/>
                        <a:latin typeface="Calibri" panose="020F0502020204030204" pitchFamily="34" charset="0"/>
                      </a:endParaRPr>
                    </a:p>
                  </a:txBody>
                  <a:tcPr marL="6709" marR="6709" marT="6709" marB="0" anchor="b">
                    <a:lnL w="28575" cap="flat" cmpd="sng" algn="ctr">
                      <a:solidFill>
                        <a:schemeClr val="accent5"/>
                      </a:solidFill>
                      <a:prstDash val="solid"/>
                      <a:round/>
                      <a:headEnd type="none" w="med" len="med"/>
                      <a:tailEnd type="none" w="med" len="med"/>
                    </a:lnL>
                    <a:lnT w="28575" cap="flat" cmpd="sng" algn="ctr">
                      <a:solidFill>
                        <a:schemeClr val="accent5"/>
                      </a:solidFill>
                      <a:prstDash val="solid"/>
                      <a:round/>
                      <a:headEnd type="none" w="med" len="med"/>
                      <a:tailEnd type="none" w="med" len="med"/>
                    </a:lnT>
                  </a:tcPr>
                </a:tc>
                <a:tc>
                  <a:txBody>
                    <a:bodyPr/>
                    <a:lstStyle/>
                    <a:p>
                      <a:pPr algn="r" fontAlgn="b"/>
                      <a:r>
                        <a:rPr lang="en-US" sz="1200" u="none" strike="noStrike" dirty="0">
                          <a:effectLst/>
                        </a:rPr>
                        <a:t>0.209</a:t>
                      </a:r>
                      <a:endParaRPr lang="en-US" sz="1200" b="0" i="0" u="none" strike="noStrike" dirty="0">
                        <a:solidFill>
                          <a:srgbClr val="000000"/>
                        </a:solidFill>
                        <a:effectLst/>
                        <a:latin typeface="Calibri" panose="020F0502020204030204" pitchFamily="34" charset="0"/>
                      </a:endParaRPr>
                    </a:p>
                  </a:txBody>
                  <a:tcPr marL="6709" marR="6709" marT="6709" marB="0" anchor="b">
                    <a:lnT w="28575" cap="flat" cmpd="sng" algn="ctr">
                      <a:solidFill>
                        <a:schemeClr val="accent5"/>
                      </a:solidFill>
                      <a:prstDash val="solid"/>
                      <a:round/>
                      <a:headEnd type="none" w="med" len="med"/>
                      <a:tailEnd type="none" w="med" len="med"/>
                    </a:lnT>
                  </a:tcPr>
                </a:tc>
                <a:tc>
                  <a:txBody>
                    <a:bodyPr/>
                    <a:lstStyle/>
                    <a:p>
                      <a:pPr algn="r" fontAlgn="b"/>
                      <a:r>
                        <a:rPr lang="en-US" sz="1200" u="none" strike="noStrike" dirty="0">
                          <a:effectLst/>
                        </a:rPr>
                        <a:t>0.295</a:t>
                      </a:r>
                      <a:endParaRPr lang="en-US" sz="1200" b="0" i="0" u="none" strike="noStrike" dirty="0">
                        <a:solidFill>
                          <a:srgbClr val="000000"/>
                        </a:solidFill>
                        <a:effectLst/>
                        <a:latin typeface="Calibri" panose="020F0502020204030204" pitchFamily="34" charset="0"/>
                      </a:endParaRPr>
                    </a:p>
                  </a:txBody>
                  <a:tcPr marL="6709" marR="6709" marT="6709" marB="0" anchor="b">
                    <a:lnT w="28575" cap="flat" cmpd="sng" algn="ctr">
                      <a:solidFill>
                        <a:schemeClr val="accent5"/>
                      </a:solidFill>
                      <a:prstDash val="solid"/>
                      <a:round/>
                      <a:headEnd type="none" w="med" len="med"/>
                      <a:tailEnd type="none" w="med" len="med"/>
                    </a:lnT>
                  </a:tcPr>
                </a:tc>
                <a:tc>
                  <a:txBody>
                    <a:bodyPr/>
                    <a:lstStyle/>
                    <a:p>
                      <a:pPr algn="r" fontAlgn="b"/>
                      <a:r>
                        <a:rPr lang="en-US" sz="1200" u="none" strike="noStrike" dirty="0">
                          <a:effectLst/>
                        </a:rPr>
                        <a:t>0.425</a:t>
                      </a:r>
                      <a:endParaRPr lang="en-US" sz="1200" b="0" i="0" u="none" strike="noStrike" dirty="0">
                        <a:solidFill>
                          <a:srgbClr val="000000"/>
                        </a:solidFill>
                        <a:effectLst/>
                        <a:latin typeface="Calibri" panose="020F0502020204030204" pitchFamily="34" charset="0"/>
                      </a:endParaRPr>
                    </a:p>
                  </a:txBody>
                  <a:tcPr marL="6709" marR="6709" marT="6709" marB="0" anchor="b">
                    <a:lnT w="28575" cap="flat" cmpd="sng" algn="ctr">
                      <a:solidFill>
                        <a:schemeClr val="accent5"/>
                      </a:solidFill>
                      <a:prstDash val="solid"/>
                      <a:round/>
                      <a:headEnd type="none" w="med" len="med"/>
                      <a:tailEnd type="none" w="med" len="med"/>
                    </a:lnT>
                  </a:tcPr>
                </a:tc>
                <a:tc>
                  <a:txBody>
                    <a:bodyPr/>
                    <a:lstStyle/>
                    <a:p>
                      <a:pPr algn="r" fontAlgn="b"/>
                      <a:r>
                        <a:rPr lang="en-US" sz="1200" u="none" strike="noStrike" dirty="0">
                          <a:effectLst/>
                        </a:rPr>
                        <a:t>1.444</a:t>
                      </a:r>
                      <a:endParaRPr lang="en-US" sz="1200" b="0" i="0" u="none" strike="noStrike" dirty="0">
                        <a:solidFill>
                          <a:srgbClr val="000000"/>
                        </a:solidFill>
                        <a:effectLst/>
                        <a:latin typeface="Calibri" panose="020F0502020204030204" pitchFamily="34" charset="0"/>
                      </a:endParaRPr>
                    </a:p>
                  </a:txBody>
                  <a:tcPr marL="6709" marR="6709" marT="6709" marB="0" anchor="b">
                    <a:lnR w="28575" cap="flat" cmpd="sng" algn="ctr">
                      <a:solidFill>
                        <a:schemeClr val="accent5"/>
                      </a:solidFill>
                      <a:prstDash val="solid"/>
                      <a:round/>
                      <a:headEnd type="none" w="med" len="med"/>
                      <a:tailEnd type="none" w="med" len="med"/>
                    </a:lnR>
                    <a:lnT w="28575"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2440966969"/>
                  </a:ext>
                </a:extLst>
              </a:tr>
              <a:tr h="194841">
                <a:tc>
                  <a:txBody>
                    <a:bodyPr/>
                    <a:lstStyle/>
                    <a:p>
                      <a:pPr algn="l" fontAlgn="b"/>
                      <a:r>
                        <a:rPr lang="en-US" sz="1200" u="none" strike="noStrike" dirty="0">
                          <a:effectLst/>
                        </a:rPr>
                        <a:t> frozen produce (Best Seller)</a:t>
                      </a:r>
                      <a:endParaRPr lang="en-US" sz="1200" b="0" i="0" u="none" strike="noStrike" dirty="0">
                        <a:solidFill>
                          <a:srgbClr val="000000"/>
                        </a:solidFill>
                        <a:effectLst/>
                        <a:latin typeface="Calibri" panose="020F0502020204030204" pitchFamily="34" charset="0"/>
                      </a:endParaRPr>
                    </a:p>
                  </a:txBody>
                  <a:tcPr marL="6709" marR="6709" marT="6709" marB="0" anchor="b">
                    <a:lnL w="28575" cap="flat" cmpd="sng" algn="ctr">
                      <a:solidFill>
                        <a:schemeClr val="accent5"/>
                      </a:solidFill>
                      <a:prstDash val="solid"/>
                      <a:round/>
                      <a:headEnd type="none" w="med" len="med"/>
                      <a:tailEnd type="none" w="med" len="med"/>
                    </a:lnL>
                    <a:lnB w="28575" cap="flat" cmpd="sng" algn="ctr">
                      <a:solidFill>
                        <a:schemeClr val="accent5"/>
                      </a:solidFill>
                      <a:prstDash val="solid"/>
                      <a:round/>
                      <a:headEnd type="none" w="med" len="med"/>
                      <a:tailEnd type="none" w="med" len="med"/>
                    </a:lnB>
                  </a:tcPr>
                </a:tc>
                <a:tc>
                  <a:txBody>
                    <a:bodyPr/>
                    <a:lstStyle/>
                    <a:p>
                      <a:pPr algn="r" fontAlgn="b"/>
                      <a:r>
                        <a:rPr lang="en-US" sz="1200" u="none" strike="noStrike">
                          <a:effectLst/>
                        </a:rPr>
                        <a:t>0.059</a:t>
                      </a:r>
                      <a:endParaRPr lang="en-US" sz="1200" b="0" i="0" u="none" strike="noStrike">
                        <a:solidFill>
                          <a:srgbClr val="000000"/>
                        </a:solidFill>
                        <a:effectLst/>
                        <a:latin typeface="Calibri" panose="020F0502020204030204" pitchFamily="34" charset="0"/>
                      </a:endParaRPr>
                    </a:p>
                  </a:txBody>
                  <a:tcPr marL="6709" marR="6709" marT="6709" marB="0" anchor="b">
                    <a:lnB w="28575" cap="flat" cmpd="sng" algn="ctr">
                      <a:solidFill>
                        <a:schemeClr val="accent5"/>
                      </a:solidFill>
                      <a:prstDash val="solid"/>
                      <a:round/>
                      <a:headEnd type="none" w="med" len="med"/>
                      <a:tailEnd type="none" w="med" len="med"/>
                    </a:lnB>
                  </a:tcPr>
                </a:tc>
                <a:tc>
                  <a:txBody>
                    <a:bodyPr/>
                    <a:lstStyle/>
                    <a:p>
                      <a:pPr algn="r" fontAlgn="b"/>
                      <a:r>
                        <a:rPr lang="en-US" sz="1200" u="none" strike="noStrike" dirty="0">
                          <a:effectLst/>
                        </a:rPr>
                        <a:t>0.083</a:t>
                      </a:r>
                      <a:endParaRPr lang="en-US" sz="1200" b="0" i="0" u="none" strike="noStrike" dirty="0">
                        <a:solidFill>
                          <a:srgbClr val="000000"/>
                        </a:solidFill>
                        <a:effectLst/>
                        <a:latin typeface="Calibri" panose="020F0502020204030204" pitchFamily="34" charset="0"/>
                      </a:endParaRPr>
                    </a:p>
                  </a:txBody>
                  <a:tcPr marL="6709" marR="6709" marT="6709" marB="0" anchor="b">
                    <a:lnB w="28575" cap="flat" cmpd="sng" algn="ctr">
                      <a:solidFill>
                        <a:schemeClr val="accent5"/>
                      </a:solidFill>
                      <a:prstDash val="solid"/>
                      <a:round/>
                      <a:headEnd type="none" w="med" len="med"/>
                      <a:tailEnd type="none" w="med" len="med"/>
                    </a:lnB>
                  </a:tcPr>
                </a:tc>
                <a:tc>
                  <a:txBody>
                    <a:bodyPr/>
                    <a:lstStyle/>
                    <a:p>
                      <a:pPr algn="r" fontAlgn="b"/>
                      <a:r>
                        <a:rPr lang="en-US" sz="1200" u="none" strike="noStrike" dirty="0">
                          <a:effectLst/>
                        </a:rPr>
                        <a:t>0.120</a:t>
                      </a:r>
                      <a:endParaRPr lang="en-US" sz="1200" b="0" i="0" u="none" strike="noStrike" dirty="0">
                        <a:solidFill>
                          <a:srgbClr val="000000"/>
                        </a:solidFill>
                        <a:effectLst/>
                        <a:latin typeface="Calibri" panose="020F0502020204030204" pitchFamily="34" charset="0"/>
                      </a:endParaRPr>
                    </a:p>
                  </a:txBody>
                  <a:tcPr marL="6709" marR="6709" marT="6709" marB="0" anchor="b">
                    <a:lnB w="28575" cap="flat" cmpd="sng" algn="ctr">
                      <a:solidFill>
                        <a:schemeClr val="accent5"/>
                      </a:solidFill>
                      <a:prstDash val="solid"/>
                      <a:round/>
                      <a:headEnd type="none" w="med" len="med"/>
                      <a:tailEnd type="none" w="med" len="med"/>
                    </a:lnB>
                  </a:tcPr>
                </a:tc>
                <a:tc>
                  <a:txBody>
                    <a:bodyPr/>
                    <a:lstStyle/>
                    <a:p>
                      <a:pPr algn="r" fontAlgn="b"/>
                      <a:r>
                        <a:rPr lang="en-US" sz="1200" u="none" strike="noStrike" dirty="0">
                          <a:effectLst/>
                        </a:rPr>
                        <a:t>1.444</a:t>
                      </a:r>
                      <a:endParaRPr lang="en-US" sz="1200" b="0" i="0" u="none" strike="noStrike" dirty="0">
                        <a:solidFill>
                          <a:srgbClr val="000000"/>
                        </a:solidFill>
                        <a:effectLst/>
                        <a:latin typeface="Calibri" panose="020F0502020204030204" pitchFamily="34" charset="0"/>
                      </a:endParaRPr>
                    </a:p>
                  </a:txBody>
                  <a:tcPr marL="6709" marR="6709" marT="6709" marB="0" anchor="b">
                    <a:lnR w="28575" cap="flat" cmpd="sng" algn="ctr">
                      <a:solidFill>
                        <a:schemeClr val="accent5"/>
                      </a:solidFill>
                      <a:prstDash val="solid"/>
                      <a:round/>
                      <a:headEnd type="none" w="med" len="med"/>
                      <a:tailEnd type="none" w="med" len="med"/>
                    </a:lnR>
                    <a:lnB w="28575"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393971255"/>
                  </a:ext>
                </a:extLst>
              </a:tr>
              <a:tr h="194841">
                <a:tc>
                  <a:txBody>
                    <a:bodyPr/>
                    <a:lstStyle/>
                    <a:p>
                      <a:pPr algn="l" fontAlgn="b"/>
                      <a:r>
                        <a:rPr lang="en-US" sz="1200" u="none" strike="noStrike" dirty="0">
                          <a:effectLst/>
                        </a:rPr>
                        <a:t> fresh vegetables (Best Seller)</a:t>
                      </a:r>
                      <a:endParaRPr lang="en-US" sz="1200" b="0" i="0" u="none" strike="noStrike" dirty="0">
                        <a:solidFill>
                          <a:srgbClr val="000000"/>
                        </a:solidFill>
                        <a:effectLst/>
                        <a:latin typeface="Calibri" panose="020F0502020204030204" pitchFamily="34" charset="0"/>
                      </a:endParaRPr>
                    </a:p>
                  </a:txBody>
                  <a:tcPr marL="6709" marR="6709" marT="6709" marB="0" anchor="b">
                    <a:lnT w="28575" cap="flat" cmpd="sng" algn="ctr">
                      <a:solidFill>
                        <a:schemeClr val="accent5"/>
                      </a:solidFill>
                      <a:prstDash val="solid"/>
                      <a:round/>
                      <a:headEnd type="none" w="med" len="med"/>
                      <a:tailEnd type="none" w="med" len="med"/>
                    </a:lnT>
                  </a:tcPr>
                </a:tc>
                <a:tc>
                  <a:txBody>
                    <a:bodyPr/>
                    <a:lstStyle/>
                    <a:p>
                      <a:pPr algn="r" fontAlgn="b"/>
                      <a:r>
                        <a:rPr lang="en-US" sz="1200" u="none" strike="noStrike">
                          <a:effectLst/>
                        </a:rPr>
                        <a:t>0.218</a:t>
                      </a:r>
                      <a:endParaRPr lang="en-US" sz="1200" b="0" i="0" u="none" strike="noStrike">
                        <a:solidFill>
                          <a:srgbClr val="000000"/>
                        </a:solidFill>
                        <a:effectLst/>
                        <a:latin typeface="Calibri" panose="020F0502020204030204" pitchFamily="34" charset="0"/>
                      </a:endParaRPr>
                    </a:p>
                  </a:txBody>
                  <a:tcPr marL="6709" marR="6709" marT="6709" marB="0" anchor="b">
                    <a:lnT w="28575" cap="flat" cmpd="sng" algn="ctr">
                      <a:solidFill>
                        <a:schemeClr val="accent5"/>
                      </a:solidFill>
                      <a:prstDash val="solid"/>
                      <a:round/>
                      <a:headEnd type="none" w="med" len="med"/>
                      <a:tailEnd type="none" w="med" len="med"/>
                    </a:lnT>
                  </a:tcPr>
                </a:tc>
                <a:tc>
                  <a:txBody>
                    <a:bodyPr/>
                    <a:lstStyle/>
                    <a:p>
                      <a:pPr algn="r" fontAlgn="b"/>
                      <a:r>
                        <a:rPr lang="en-US" sz="1200" u="none" strike="noStrike">
                          <a:effectLst/>
                        </a:rPr>
                        <a:t>0.311</a:t>
                      </a:r>
                      <a:endParaRPr lang="en-US" sz="1200" b="0" i="0" u="none" strike="noStrike">
                        <a:solidFill>
                          <a:srgbClr val="000000"/>
                        </a:solidFill>
                        <a:effectLst/>
                        <a:latin typeface="Calibri" panose="020F0502020204030204" pitchFamily="34" charset="0"/>
                      </a:endParaRPr>
                    </a:p>
                  </a:txBody>
                  <a:tcPr marL="6709" marR="6709" marT="6709" marB="0" anchor="b">
                    <a:lnT w="28575" cap="flat" cmpd="sng" algn="ctr">
                      <a:solidFill>
                        <a:schemeClr val="accent5"/>
                      </a:solidFill>
                      <a:prstDash val="solid"/>
                      <a:round/>
                      <a:headEnd type="none" w="med" len="med"/>
                      <a:tailEnd type="none" w="med" len="med"/>
                    </a:lnT>
                  </a:tcPr>
                </a:tc>
                <a:tc>
                  <a:txBody>
                    <a:bodyPr/>
                    <a:lstStyle/>
                    <a:p>
                      <a:pPr algn="r" fontAlgn="b"/>
                      <a:r>
                        <a:rPr lang="en-US" sz="1200" u="none" strike="noStrike">
                          <a:effectLst/>
                        </a:rPr>
                        <a:t>0.444</a:t>
                      </a:r>
                      <a:endParaRPr lang="en-US" sz="1200" b="0" i="0" u="none" strike="noStrike">
                        <a:solidFill>
                          <a:srgbClr val="000000"/>
                        </a:solidFill>
                        <a:effectLst/>
                        <a:latin typeface="Calibri" panose="020F0502020204030204" pitchFamily="34" charset="0"/>
                      </a:endParaRPr>
                    </a:p>
                  </a:txBody>
                  <a:tcPr marL="6709" marR="6709" marT="6709" marB="0" anchor="b">
                    <a:lnT w="28575" cap="flat" cmpd="sng" algn="ctr">
                      <a:solidFill>
                        <a:schemeClr val="accent5"/>
                      </a:solidFill>
                      <a:prstDash val="solid"/>
                      <a:round/>
                      <a:headEnd type="none" w="med" len="med"/>
                      <a:tailEnd type="none" w="med" len="med"/>
                    </a:lnT>
                  </a:tcPr>
                </a:tc>
                <a:tc>
                  <a:txBody>
                    <a:bodyPr/>
                    <a:lstStyle/>
                    <a:p>
                      <a:pPr algn="r" fontAlgn="b"/>
                      <a:r>
                        <a:rPr lang="en-US" sz="1200" u="none" strike="noStrike" dirty="0">
                          <a:effectLst/>
                        </a:rPr>
                        <a:t>1.425</a:t>
                      </a:r>
                      <a:endParaRPr lang="en-US" sz="1200" b="0" i="0" u="none" strike="noStrike" dirty="0">
                        <a:solidFill>
                          <a:srgbClr val="000000"/>
                        </a:solidFill>
                        <a:effectLst/>
                        <a:latin typeface="Calibri" panose="020F0502020204030204" pitchFamily="34" charset="0"/>
                      </a:endParaRPr>
                    </a:p>
                  </a:txBody>
                  <a:tcPr marL="6709" marR="6709" marT="6709" marB="0" anchor="b">
                    <a:lnT w="28575"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3526854715"/>
                  </a:ext>
                </a:extLst>
              </a:tr>
              <a:tr h="194841">
                <a:tc>
                  <a:txBody>
                    <a:bodyPr/>
                    <a:lstStyle/>
                    <a:p>
                      <a:pPr algn="l" fontAlgn="b"/>
                      <a:r>
                        <a:rPr lang="en-US" sz="1200" u="none" strike="noStrike" dirty="0">
                          <a:effectLst/>
                        </a:rPr>
                        <a:t> fresh fruits</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0.143</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0.208</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0.291</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1.398</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1422658948"/>
                  </a:ext>
                </a:extLst>
              </a:tr>
              <a:tr h="194841">
                <a:tc>
                  <a:txBody>
                    <a:bodyPr/>
                    <a:lstStyle/>
                    <a:p>
                      <a:pPr algn="l" fontAlgn="b"/>
                      <a:r>
                        <a:rPr lang="en-US" sz="1200" u="none" strike="noStrike" dirty="0">
                          <a:effectLst/>
                        </a:rPr>
                        <a:t> yogurt (Best Seller)</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0.103</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0.150</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0.209</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1.393</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2981528789"/>
                  </a:ext>
                </a:extLst>
              </a:tr>
              <a:tr h="194841">
                <a:tc>
                  <a:txBody>
                    <a:bodyPr/>
                    <a:lstStyle/>
                    <a:p>
                      <a:pPr algn="l" fontAlgn="b"/>
                      <a:r>
                        <a:rPr lang="en-US" sz="1200" u="none" strike="noStrike" dirty="0">
                          <a:effectLst/>
                        </a:rPr>
                        <a:t> bread (Best Seller)</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0.058</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0.086</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0.118</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1.373</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4229566378"/>
                  </a:ext>
                </a:extLst>
              </a:tr>
              <a:tr h="194841">
                <a:tc>
                  <a:txBody>
                    <a:bodyPr/>
                    <a:lstStyle/>
                    <a:p>
                      <a:pPr algn="l" fontAlgn="b"/>
                      <a:r>
                        <a:rPr lang="en-US" sz="1200" u="none" strike="noStrike" dirty="0">
                          <a:effectLst/>
                        </a:rPr>
                        <a:t> packaged cheese (Best Seller)</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0.102</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0.151</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0.207</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1.372</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4203359682"/>
                  </a:ext>
                </a:extLst>
              </a:tr>
              <a:tr h="210985">
                <a:tc>
                  <a:txBody>
                    <a:bodyPr/>
                    <a:lstStyle/>
                    <a:p>
                      <a:pPr algn="l" fontAlgn="b"/>
                      <a:r>
                        <a:rPr lang="en-US" sz="1200" u="none" strike="noStrike" dirty="0">
                          <a:effectLst/>
                        </a:rPr>
                        <a:t> soy </a:t>
                      </a:r>
                      <a:r>
                        <a:rPr lang="en-US" sz="1200" u="none" strike="noStrike" dirty="0" err="1">
                          <a:effectLst/>
                        </a:rPr>
                        <a:t>lactosefree</a:t>
                      </a:r>
                      <a:r>
                        <a:rPr lang="en-US" sz="1200" u="none" strike="noStrike" dirty="0">
                          <a:effectLst/>
                        </a:rPr>
                        <a:t> (Best Seller)</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0.066</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0.099</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0.135</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1.359</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3987856038"/>
                  </a:ext>
                </a:extLst>
              </a:tr>
              <a:tr h="194841">
                <a:tc>
                  <a:txBody>
                    <a:bodyPr/>
                    <a:lstStyle/>
                    <a:p>
                      <a:pPr algn="l" fontAlgn="b"/>
                      <a:r>
                        <a:rPr lang="en-US" sz="1200" u="none" strike="noStrike" dirty="0">
                          <a:effectLst/>
                        </a:rPr>
                        <a:t> fresh vegetables</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0.204</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0.311</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0.415</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1.334</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3205877476"/>
                  </a:ext>
                </a:extLst>
              </a:tr>
              <a:tr h="194841">
                <a:tc>
                  <a:txBody>
                    <a:bodyPr/>
                    <a:lstStyle/>
                    <a:p>
                      <a:pPr algn="l" fontAlgn="b"/>
                      <a:r>
                        <a:rPr lang="en-US" sz="1200" u="none" strike="noStrike" dirty="0">
                          <a:effectLst/>
                        </a:rPr>
                        <a:t> yogurt</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0.100</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0.157</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0.203</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1.298</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3286443018"/>
                  </a:ext>
                </a:extLst>
              </a:tr>
              <a:tr h="194841">
                <a:tc>
                  <a:txBody>
                    <a:bodyPr/>
                    <a:lstStyle/>
                    <a:p>
                      <a:pPr algn="l" fontAlgn="b"/>
                      <a:r>
                        <a:rPr lang="en-US" sz="1200" u="none" strike="noStrike" dirty="0">
                          <a:effectLst/>
                        </a:rPr>
                        <a:t> milk (Best Seller)</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0.087</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0.139</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0.177</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1.276</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1429992186"/>
                  </a:ext>
                </a:extLst>
              </a:tr>
              <a:tr h="194841">
                <a:tc>
                  <a:txBody>
                    <a:bodyPr/>
                    <a:lstStyle/>
                    <a:p>
                      <a:pPr algn="l" fontAlgn="b"/>
                      <a:r>
                        <a:rPr lang="en-US" sz="1200" u="none" strike="noStrike" dirty="0">
                          <a:effectLst/>
                        </a:rPr>
                        <a:t> packaged vegetables fruits</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0.076</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0.124</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0.155</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1.252</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2406287802"/>
                  </a:ext>
                </a:extLst>
              </a:tr>
              <a:tr h="194841">
                <a:tc>
                  <a:txBody>
                    <a:bodyPr/>
                    <a:lstStyle/>
                    <a:p>
                      <a:pPr algn="l" fontAlgn="b"/>
                      <a:r>
                        <a:rPr lang="en-US" sz="1200" u="none" strike="noStrike" dirty="0">
                          <a:effectLst/>
                        </a:rPr>
                        <a:t> soy </a:t>
                      </a:r>
                      <a:r>
                        <a:rPr lang="en-US" sz="1200" u="none" strike="noStrike" dirty="0" err="1">
                          <a:effectLst/>
                        </a:rPr>
                        <a:t>lactosefree</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0.051</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0.084</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0.103</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1.237</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1991959946"/>
                  </a:ext>
                </a:extLst>
              </a:tr>
              <a:tr h="194841">
                <a:tc>
                  <a:txBody>
                    <a:bodyPr/>
                    <a:lstStyle/>
                    <a:p>
                      <a:pPr algn="l" fontAlgn="b"/>
                      <a:r>
                        <a:rPr lang="en-US" sz="1200" u="none" strike="noStrike" dirty="0">
                          <a:effectLst/>
                        </a:rPr>
                        <a:t> chips pretzels (Best Seller)</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0.058</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0.097</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0.118</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1.218 </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2577084773"/>
                  </a:ext>
                </a:extLst>
              </a:tr>
              <a:tr h="194841">
                <a:tc>
                  <a:txBody>
                    <a:bodyPr/>
                    <a:lstStyle/>
                    <a:p>
                      <a:pPr algn="l" fontAlgn="b"/>
                      <a:r>
                        <a:rPr lang="en-US" sz="1200" u="none" strike="noStrike" dirty="0">
                          <a:effectLst/>
                        </a:rPr>
                        <a:t> milk</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0.072</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0.120</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0.146</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1.218</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2079556448"/>
                  </a:ext>
                </a:extLst>
              </a:tr>
              <a:tr h="194841">
                <a:tc>
                  <a:txBody>
                    <a:bodyPr/>
                    <a:lstStyle/>
                    <a:p>
                      <a:pPr algn="l" fontAlgn="b"/>
                      <a:r>
                        <a:rPr lang="de-DE" sz="1200" u="none" strike="noStrike" dirty="0">
                          <a:effectLst/>
                        </a:rPr>
                        <a:t> water seltzer sparkling water (BestSeller)</a:t>
                      </a:r>
                      <a:endParaRPr lang="de-DE"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0.070</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0.127</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0.142</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1.121</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1204973250"/>
                  </a:ext>
                </a:extLst>
              </a:tr>
              <a:tr h="194841">
                <a:tc>
                  <a:txBody>
                    <a:bodyPr/>
                    <a:lstStyle/>
                    <a:p>
                      <a:pPr algn="l" fontAlgn="b"/>
                      <a:r>
                        <a:rPr lang="en-US" sz="1200" u="none" strike="noStrike" dirty="0">
                          <a:effectLst/>
                        </a:rPr>
                        <a:t> packaged cheese</a:t>
                      </a:r>
                      <a:endParaRPr lang="en-US" sz="1200" b="0" i="0" u="none" strike="noStrike" dirty="0">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0.053</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0.100</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a:effectLst/>
                        </a:rPr>
                        <a:t>0.108</a:t>
                      </a:r>
                      <a:endParaRPr lang="en-US" sz="1200" b="0" i="0" u="none" strike="noStrike">
                        <a:solidFill>
                          <a:srgbClr val="000000"/>
                        </a:solidFill>
                        <a:effectLst/>
                        <a:latin typeface="Calibri" panose="020F0502020204030204" pitchFamily="34" charset="0"/>
                      </a:endParaRPr>
                    </a:p>
                  </a:txBody>
                  <a:tcPr marL="6709" marR="6709" marT="6709" marB="0" anchor="b"/>
                </a:tc>
                <a:tc>
                  <a:txBody>
                    <a:bodyPr/>
                    <a:lstStyle/>
                    <a:p>
                      <a:pPr algn="r" fontAlgn="b"/>
                      <a:r>
                        <a:rPr lang="en-US" sz="1200" u="none" strike="noStrike" dirty="0">
                          <a:effectLst/>
                        </a:rPr>
                        <a:t>1.083</a:t>
                      </a:r>
                      <a:endParaRPr lang="en-US" sz="1200" b="0" i="0" u="none" strike="noStrike" dirty="0">
                        <a:solidFill>
                          <a:srgbClr val="000000"/>
                        </a:solidFill>
                        <a:effectLst/>
                        <a:latin typeface="Calibri" panose="020F0502020204030204" pitchFamily="34" charset="0"/>
                      </a:endParaRPr>
                    </a:p>
                  </a:txBody>
                  <a:tcPr marL="6709" marR="6709" marT="6709" marB="0" anchor="b"/>
                </a:tc>
                <a:extLst>
                  <a:ext uri="{0D108BD9-81ED-4DB2-BD59-A6C34878D82A}">
                    <a16:rowId xmlns:a16="http://schemas.microsoft.com/office/drawing/2014/main" val="61456518"/>
                  </a:ext>
                </a:extLst>
              </a:tr>
            </a:tbl>
          </a:graphicData>
        </a:graphic>
      </p:graphicFrame>
    </p:spTree>
    <p:extLst>
      <p:ext uri="{BB962C8B-B14F-4D97-AF65-F5344CB8AC3E}">
        <p14:creationId xmlns:p14="http://schemas.microsoft.com/office/powerpoint/2010/main" val="2181542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4" name="Picture 3">
            <a:extLst>
              <a:ext uri="{FF2B5EF4-FFF2-40B4-BE49-F238E27FC236}">
                <a16:creationId xmlns:a16="http://schemas.microsoft.com/office/drawing/2014/main" id="{BA771D14-921D-43BA-822B-515BB38621D3}"/>
              </a:ext>
            </a:extLst>
          </p:cNvPr>
          <p:cNvPicPr>
            <a:picLocks noChangeAspect="1"/>
          </p:cNvPicPr>
          <p:nvPr/>
        </p:nvPicPr>
        <p:blipFill>
          <a:blip r:embed="rId3">
            <a:alphaModFix amt="70000"/>
          </a:blip>
          <a:srcRect/>
          <a:stretch/>
        </p:blipFill>
        <p:spPr>
          <a:xfrm>
            <a:off x="172330" y="0"/>
            <a:ext cx="8971670" cy="5143500"/>
          </a:xfrm>
          <a:prstGeom prst="rect">
            <a:avLst/>
          </a:prstGeom>
        </p:spPr>
      </p:pic>
      <p:pic>
        <p:nvPicPr>
          <p:cNvPr id="698" name="Google Shape;698;p117"/>
          <p:cNvPicPr preferRelativeResize="0"/>
          <p:nvPr/>
        </p:nvPicPr>
        <p:blipFill rotWithShape="1">
          <a:blip r:embed="rId4">
            <a:alphaModFix/>
          </a:blip>
          <a:srcRect/>
          <a:stretch/>
        </p:blipFill>
        <p:spPr>
          <a:xfrm>
            <a:off x="8615032" y="0"/>
            <a:ext cx="235950" cy="339302"/>
          </a:xfrm>
          <a:prstGeom prst="rect">
            <a:avLst/>
          </a:prstGeom>
          <a:noFill/>
          <a:ln>
            <a:noFill/>
          </a:ln>
        </p:spPr>
      </p:pic>
      <p:sp>
        <p:nvSpPr>
          <p:cNvPr id="6" name="Google Shape;768;p124">
            <a:extLst>
              <a:ext uri="{FF2B5EF4-FFF2-40B4-BE49-F238E27FC236}">
                <a16:creationId xmlns:a16="http://schemas.microsoft.com/office/drawing/2014/main" id="{90A0E3B4-409E-4CF2-97AE-1D982D28649C}"/>
              </a:ext>
            </a:extLst>
          </p:cNvPr>
          <p:cNvSpPr txBox="1">
            <a:spLocks/>
          </p:cNvSpPr>
          <p:nvPr/>
        </p:nvSpPr>
        <p:spPr>
          <a:xfrm>
            <a:off x="624840" y="518622"/>
            <a:ext cx="8046600" cy="4389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pPr>
              <a:buSzPts val="4200"/>
              <a:buFont typeface="Arial"/>
              <a:buNone/>
            </a:pPr>
            <a:r>
              <a:rPr lang="zh-CN" altLang="en-US" sz="5000" dirty="0">
                <a:solidFill>
                  <a:schemeClr val="tx1"/>
                </a:solidFill>
                <a:effectLst>
                  <a:outerShdw blurRad="50800" dist="38100" dir="2700000" algn="tl" rotWithShape="0">
                    <a:prstClr val="black">
                      <a:alpha val="40000"/>
                    </a:prstClr>
                  </a:outerShdw>
                </a:effectLst>
              </a:rPr>
              <a:t>项目说明</a:t>
            </a:r>
            <a:endParaRPr lang="en-US" sz="5000" dirty="0">
              <a:solidFill>
                <a:schemeClr val="tx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214630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fontAlgn="base"/>
            <a:r>
              <a:rPr lang="zh-CN" altLang="en-US" dirty="0">
                <a:latin typeface="微软雅黑" panose="020B0503020204020204" pitchFamily="34" charset="-122"/>
                <a:ea typeface="微软雅黑" panose="020B0503020204020204" pitchFamily="34" charset="-122"/>
              </a:rPr>
              <a:t>实际应用</a:t>
            </a:r>
            <a:endParaRPr lang="en-US" dirty="0">
              <a:latin typeface="微软雅黑" panose="020B0503020204020204" pitchFamily="34" charset="-122"/>
              <a:ea typeface="微软雅黑" panose="020B0503020204020204" pitchFamily="34" charset="-122"/>
            </a:endParaRPr>
          </a:p>
        </p:txBody>
      </p:sp>
      <p:sp>
        <p:nvSpPr>
          <p:cNvPr id="2" name="AutoShape 2">
            <a:extLst>
              <a:ext uri="{FF2B5EF4-FFF2-40B4-BE49-F238E27FC236}">
                <a16:creationId xmlns:a16="http://schemas.microsoft.com/office/drawing/2014/main" id="{D42021C7-A6A5-4273-B71C-9F320464AA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3" name="Rectangle 2">
            <a:extLst>
              <a:ext uri="{FF2B5EF4-FFF2-40B4-BE49-F238E27FC236}">
                <a16:creationId xmlns:a16="http://schemas.microsoft.com/office/drawing/2014/main" id="{3B252A94-E752-4E13-AFD4-A3C35711DF48}"/>
              </a:ext>
            </a:extLst>
          </p:cNvPr>
          <p:cNvSpPr/>
          <p:nvPr/>
        </p:nvSpPr>
        <p:spPr>
          <a:xfrm>
            <a:off x="800097" y="1165516"/>
            <a:ext cx="7346373" cy="6754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通过购物篮分析，推出相应的促销礼包或优惠组合套装，快速帮助提高销售额。</a:t>
            </a:r>
            <a:endParaRPr lang="en-US" b="1" dirty="0">
              <a:latin typeface="微软雅黑" panose="020B0503020204020204" pitchFamily="34" charset="-122"/>
              <a:ea typeface="微软雅黑" panose="020B0503020204020204" pitchFamily="34" charset="-122"/>
            </a:endParaRPr>
          </a:p>
        </p:txBody>
      </p:sp>
      <p:sp>
        <p:nvSpPr>
          <p:cNvPr id="5" name="Rectangle 4">
            <a:extLst>
              <a:ext uri="{FF2B5EF4-FFF2-40B4-BE49-F238E27FC236}">
                <a16:creationId xmlns:a16="http://schemas.microsoft.com/office/drawing/2014/main" id="{774D7E15-E1B0-4299-9056-4DC81EE4DF4A}"/>
              </a:ext>
            </a:extLst>
          </p:cNvPr>
          <p:cNvSpPr/>
          <p:nvPr/>
        </p:nvSpPr>
        <p:spPr>
          <a:xfrm>
            <a:off x="800097" y="2048741"/>
            <a:ext cx="7346373" cy="6754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零售超市或商场，可根据产品关联程度摆放商品，方便顾客购买更多其所需商品。</a:t>
            </a:r>
            <a:endParaRPr lang="en-US" b="1"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7E958EDC-A21F-4D9D-93A6-5C3DE68310EC}"/>
              </a:ext>
            </a:extLst>
          </p:cNvPr>
          <p:cNvSpPr/>
          <p:nvPr/>
        </p:nvSpPr>
        <p:spPr>
          <a:xfrm>
            <a:off x="800097" y="2931966"/>
            <a:ext cx="7346373" cy="6754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进行相关产品推荐或者挑选相应的关联产品进行精准营销。</a:t>
            </a:r>
            <a:endParaRPr lang="en-US" b="1" dirty="0">
              <a:latin typeface="微软雅黑" panose="020B0503020204020204" pitchFamily="34" charset="-122"/>
              <a:ea typeface="微软雅黑" panose="020B0503020204020204" pitchFamily="34" charset="-122"/>
            </a:endParaRPr>
          </a:p>
        </p:txBody>
      </p:sp>
      <p:sp>
        <p:nvSpPr>
          <p:cNvPr id="8" name="Rectangle 7">
            <a:extLst>
              <a:ext uri="{FF2B5EF4-FFF2-40B4-BE49-F238E27FC236}">
                <a16:creationId xmlns:a16="http://schemas.microsoft.com/office/drawing/2014/main" id="{C6AD7A45-A218-4F1A-9D40-7F74D55DD191}"/>
              </a:ext>
            </a:extLst>
          </p:cNvPr>
          <p:cNvSpPr/>
          <p:nvPr/>
        </p:nvSpPr>
        <p:spPr>
          <a:xfrm>
            <a:off x="800096" y="3815191"/>
            <a:ext cx="7346373" cy="6754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latin typeface="微软雅黑" panose="020B0503020204020204" pitchFamily="34" charset="-122"/>
                <a:ea typeface="微软雅黑" panose="020B0503020204020204" pitchFamily="34" charset="-122"/>
              </a:rPr>
              <a:t>4.  </a:t>
            </a:r>
            <a:r>
              <a:rPr lang="zh-CN" altLang="en-US" b="1">
                <a:latin typeface="微软雅黑" panose="020B0503020204020204" pitchFamily="34" charset="-122"/>
                <a:ea typeface="微软雅黑" panose="020B0503020204020204" pitchFamily="34" charset="-122"/>
              </a:rPr>
              <a:t>寻找更多潜在的目标客户。</a:t>
            </a:r>
            <a:endParaRPr 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7000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fontAlgn="base"/>
            <a:r>
              <a:rPr lang="zh-CN" altLang="en-US" dirty="0"/>
              <a:t>项目要点</a:t>
            </a:r>
            <a:endParaRPr lang="en-US" dirty="0"/>
          </a:p>
        </p:txBody>
      </p:sp>
      <p:sp>
        <p:nvSpPr>
          <p:cNvPr id="2" name="AutoShape 2">
            <a:extLst>
              <a:ext uri="{FF2B5EF4-FFF2-40B4-BE49-F238E27FC236}">
                <a16:creationId xmlns:a16="http://schemas.microsoft.com/office/drawing/2014/main" id="{D42021C7-A6A5-4273-B71C-9F320464AA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Open Sans" panose="02010600030101010101" charset="0"/>
              <a:ea typeface="Open Sans" panose="02010600030101010101" charset="0"/>
              <a:cs typeface="Open Sans" panose="02010600030101010101" charset="0"/>
            </a:endParaRPr>
          </a:p>
        </p:txBody>
      </p:sp>
      <p:sp>
        <p:nvSpPr>
          <p:cNvPr id="3" name="Rectangle 2">
            <a:extLst>
              <a:ext uri="{FF2B5EF4-FFF2-40B4-BE49-F238E27FC236}">
                <a16:creationId xmlns:a16="http://schemas.microsoft.com/office/drawing/2014/main" id="{DAF033D0-37A2-447C-B53B-3478038CF95B}"/>
              </a:ext>
            </a:extLst>
          </p:cNvPr>
          <p:cNvSpPr/>
          <p:nvPr/>
        </p:nvSpPr>
        <p:spPr>
          <a:xfrm>
            <a:off x="1558637" y="1207078"/>
            <a:ext cx="2639290" cy="1212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不能忽略产品规模</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989C32B8-5F43-4F59-A931-563392C8D011}"/>
              </a:ext>
            </a:extLst>
          </p:cNvPr>
          <p:cNvSpPr/>
          <p:nvPr/>
        </p:nvSpPr>
        <p:spPr>
          <a:xfrm>
            <a:off x="5538355" y="1207078"/>
            <a:ext cx="2639290" cy="1212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注意人为因素影响</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80BEEB6C-01A1-41B8-96EB-62784DC20467}"/>
              </a:ext>
            </a:extLst>
          </p:cNvPr>
          <p:cNvSpPr/>
          <p:nvPr/>
        </p:nvSpPr>
        <p:spPr>
          <a:xfrm>
            <a:off x="1558637" y="2926917"/>
            <a:ext cx="2639290" cy="12122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注意流失成本的大小</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8" name="Rectangle 7">
            <a:extLst>
              <a:ext uri="{FF2B5EF4-FFF2-40B4-BE49-F238E27FC236}">
                <a16:creationId xmlns:a16="http://schemas.microsoft.com/office/drawing/2014/main" id="{20A9732E-8934-4DF2-8FF0-2DF3BB13A6FD}"/>
              </a:ext>
            </a:extLst>
          </p:cNvPr>
          <p:cNvSpPr/>
          <p:nvPr/>
        </p:nvSpPr>
        <p:spPr>
          <a:xfrm>
            <a:off x="5538355" y="2880303"/>
            <a:ext cx="2639290" cy="12122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合理地进行商品分类</a:t>
            </a:r>
            <a:endParaRPr lang="en-US" sz="1600" dirty="0">
              <a:solidFill>
                <a:schemeClr val="bg1"/>
              </a:solidFill>
              <a:latin typeface="微软雅黑" panose="020B0503020204020204" pitchFamily="34" charset="-122"/>
              <a:ea typeface="微软雅黑" panose="020B0503020204020204" pitchFamily="34" charset="-122"/>
            </a:endParaRPr>
          </a:p>
        </p:txBody>
      </p:sp>
      <p:pic>
        <p:nvPicPr>
          <p:cNvPr id="9" name="Graphic 8" descr="Filter">
            <a:extLst>
              <a:ext uri="{FF2B5EF4-FFF2-40B4-BE49-F238E27FC236}">
                <a16:creationId xmlns:a16="http://schemas.microsoft.com/office/drawing/2014/main" id="{83267B79-54B4-44E6-BBAC-8DBB6D66B2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4567" y="3075853"/>
            <a:ext cx="914400" cy="914400"/>
          </a:xfrm>
          <a:prstGeom prst="rect">
            <a:avLst/>
          </a:prstGeom>
        </p:spPr>
      </p:pic>
      <p:pic>
        <p:nvPicPr>
          <p:cNvPr id="11" name="Graphic 10" descr="Bar graph with downward trend">
            <a:extLst>
              <a:ext uri="{FF2B5EF4-FFF2-40B4-BE49-F238E27FC236}">
                <a16:creationId xmlns:a16="http://schemas.microsoft.com/office/drawing/2014/main" id="{9B1C3E86-A45E-47A4-B5D3-3092DE8458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237" y="3075853"/>
            <a:ext cx="914400" cy="914400"/>
          </a:xfrm>
          <a:prstGeom prst="rect">
            <a:avLst/>
          </a:prstGeom>
        </p:spPr>
      </p:pic>
      <p:pic>
        <p:nvPicPr>
          <p:cNvPr id="13" name="Graphic 12" descr="Target Audience">
            <a:extLst>
              <a:ext uri="{FF2B5EF4-FFF2-40B4-BE49-F238E27FC236}">
                <a16:creationId xmlns:a16="http://schemas.microsoft.com/office/drawing/2014/main" id="{81D34866-50AE-4A7F-8A8E-8B11E14F4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4567" y="1427163"/>
            <a:ext cx="914400" cy="914400"/>
          </a:xfrm>
          <a:prstGeom prst="rect">
            <a:avLst/>
          </a:prstGeom>
        </p:spPr>
      </p:pic>
      <p:pic>
        <p:nvPicPr>
          <p:cNvPr id="15" name="Graphic 14" descr="Presentation with pie chart">
            <a:extLst>
              <a:ext uri="{FF2B5EF4-FFF2-40B4-BE49-F238E27FC236}">
                <a16:creationId xmlns:a16="http://schemas.microsoft.com/office/drawing/2014/main" id="{B5F58E96-9F84-462D-9F68-392742AD9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1" y="1397577"/>
            <a:ext cx="914400" cy="914400"/>
          </a:xfrm>
          <a:prstGeom prst="rect">
            <a:avLst/>
          </a:prstGeom>
        </p:spPr>
      </p:pic>
    </p:spTree>
    <p:extLst>
      <p:ext uri="{BB962C8B-B14F-4D97-AF65-F5344CB8AC3E}">
        <p14:creationId xmlns:p14="http://schemas.microsoft.com/office/powerpoint/2010/main" val="1203924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fontAlgn="base"/>
            <a:r>
              <a:rPr lang="zh-CN" altLang="en-US" dirty="0">
                <a:latin typeface="微软雅黑" panose="020B0503020204020204" pitchFamily="34" charset="-122"/>
                <a:ea typeface="微软雅黑" panose="020B0503020204020204" pitchFamily="34" charset="-122"/>
              </a:rPr>
              <a:t>项目时间表</a:t>
            </a:r>
            <a:endParaRPr lang="en-US" dirty="0">
              <a:latin typeface="微软雅黑" panose="020B0503020204020204" pitchFamily="34" charset="-122"/>
              <a:ea typeface="微软雅黑" panose="020B0503020204020204" pitchFamily="34" charset="-122"/>
            </a:endParaRPr>
          </a:p>
        </p:txBody>
      </p:sp>
      <p:sp>
        <p:nvSpPr>
          <p:cNvPr id="2" name="AutoShape 2">
            <a:extLst>
              <a:ext uri="{FF2B5EF4-FFF2-40B4-BE49-F238E27FC236}">
                <a16:creationId xmlns:a16="http://schemas.microsoft.com/office/drawing/2014/main" id="{D42021C7-A6A5-4273-B71C-9F320464AA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Open Sans" panose="02010600030101010101" charset="0"/>
              <a:ea typeface="Open Sans" panose="02010600030101010101" charset="0"/>
              <a:cs typeface="Open Sans" panose="02010600030101010101" charset="0"/>
            </a:endParaRPr>
          </a:p>
        </p:txBody>
      </p:sp>
      <p:graphicFrame>
        <p:nvGraphicFramePr>
          <p:cNvPr id="4" name="Table 3">
            <a:extLst>
              <a:ext uri="{FF2B5EF4-FFF2-40B4-BE49-F238E27FC236}">
                <a16:creationId xmlns:a16="http://schemas.microsoft.com/office/drawing/2014/main" id="{10014999-F5DE-4D05-8172-DFE6D6906756}"/>
              </a:ext>
            </a:extLst>
          </p:cNvPr>
          <p:cNvGraphicFramePr>
            <a:graphicFrameLocks noGrp="1"/>
          </p:cNvGraphicFramePr>
          <p:nvPr>
            <p:extLst>
              <p:ext uri="{D42A27DB-BD31-4B8C-83A1-F6EECF244321}">
                <p14:modId xmlns:p14="http://schemas.microsoft.com/office/powerpoint/2010/main" val="717537320"/>
              </p:ext>
            </p:extLst>
          </p:nvPr>
        </p:nvGraphicFramePr>
        <p:xfrm>
          <a:off x="593725" y="865542"/>
          <a:ext cx="7831462" cy="3923945"/>
        </p:xfrm>
        <a:graphic>
          <a:graphicData uri="http://schemas.openxmlformats.org/drawingml/2006/table">
            <a:tbl>
              <a:tblPr>
                <a:tableStyleId>{5C22544A-7EE6-4342-B048-85BDC9FD1C3A}</a:tableStyleId>
              </a:tblPr>
              <a:tblGrid>
                <a:gridCol w="1566490">
                  <a:extLst>
                    <a:ext uri="{9D8B030D-6E8A-4147-A177-3AD203B41FA5}">
                      <a16:colId xmlns:a16="http://schemas.microsoft.com/office/drawing/2014/main" val="20000"/>
                    </a:ext>
                  </a:extLst>
                </a:gridCol>
                <a:gridCol w="522081">
                  <a:extLst>
                    <a:ext uri="{9D8B030D-6E8A-4147-A177-3AD203B41FA5}">
                      <a16:colId xmlns:a16="http://schemas.microsoft.com/office/drawing/2014/main" val="20009"/>
                    </a:ext>
                  </a:extLst>
                </a:gridCol>
                <a:gridCol w="522081">
                  <a:extLst>
                    <a:ext uri="{9D8B030D-6E8A-4147-A177-3AD203B41FA5}">
                      <a16:colId xmlns:a16="http://schemas.microsoft.com/office/drawing/2014/main" val="20010"/>
                    </a:ext>
                  </a:extLst>
                </a:gridCol>
                <a:gridCol w="522081">
                  <a:extLst>
                    <a:ext uri="{9D8B030D-6E8A-4147-A177-3AD203B41FA5}">
                      <a16:colId xmlns:a16="http://schemas.microsoft.com/office/drawing/2014/main" val="20005"/>
                    </a:ext>
                  </a:extLst>
                </a:gridCol>
                <a:gridCol w="522081">
                  <a:extLst>
                    <a:ext uri="{9D8B030D-6E8A-4147-A177-3AD203B41FA5}">
                      <a16:colId xmlns:a16="http://schemas.microsoft.com/office/drawing/2014/main" val="20011"/>
                    </a:ext>
                  </a:extLst>
                </a:gridCol>
                <a:gridCol w="522081">
                  <a:extLst>
                    <a:ext uri="{9D8B030D-6E8A-4147-A177-3AD203B41FA5}">
                      <a16:colId xmlns:a16="http://schemas.microsoft.com/office/drawing/2014/main" val="20012"/>
                    </a:ext>
                  </a:extLst>
                </a:gridCol>
                <a:gridCol w="522081">
                  <a:extLst>
                    <a:ext uri="{9D8B030D-6E8A-4147-A177-3AD203B41FA5}">
                      <a16:colId xmlns:a16="http://schemas.microsoft.com/office/drawing/2014/main" val="20013"/>
                    </a:ext>
                  </a:extLst>
                </a:gridCol>
                <a:gridCol w="522081">
                  <a:extLst>
                    <a:ext uri="{9D8B030D-6E8A-4147-A177-3AD203B41FA5}">
                      <a16:colId xmlns:a16="http://schemas.microsoft.com/office/drawing/2014/main" val="20014"/>
                    </a:ext>
                  </a:extLst>
                </a:gridCol>
                <a:gridCol w="522081">
                  <a:extLst>
                    <a:ext uri="{9D8B030D-6E8A-4147-A177-3AD203B41FA5}">
                      <a16:colId xmlns:a16="http://schemas.microsoft.com/office/drawing/2014/main" val="20015"/>
                    </a:ext>
                  </a:extLst>
                </a:gridCol>
                <a:gridCol w="522081">
                  <a:extLst>
                    <a:ext uri="{9D8B030D-6E8A-4147-A177-3AD203B41FA5}">
                      <a16:colId xmlns:a16="http://schemas.microsoft.com/office/drawing/2014/main" val="20016"/>
                    </a:ext>
                  </a:extLst>
                </a:gridCol>
                <a:gridCol w="522081">
                  <a:extLst>
                    <a:ext uri="{9D8B030D-6E8A-4147-A177-3AD203B41FA5}">
                      <a16:colId xmlns:a16="http://schemas.microsoft.com/office/drawing/2014/main" val="20017"/>
                    </a:ext>
                  </a:extLst>
                </a:gridCol>
                <a:gridCol w="522081">
                  <a:extLst>
                    <a:ext uri="{9D8B030D-6E8A-4147-A177-3AD203B41FA5}">
                      <a16:colId xmlns:a16="http://schemas.microsoft.com/office/drawing/2014/main" val="20018"/>
                    </a:ext>
                  </a:extLst>
                </a:gridCol>
                <a:gridCol w="522081">
                  <a:extLst>
                    <a:ext uri="{9D8B030D-6E8A-4147-A177-3AD203B41FA5}">
                      <a16:colId xmlns:a16="http://schemas.microsoft.com/office/drawing/2014/main" val="255237588"/>
                    </a:ext>
                  </a:extLst>
                </a:gridCol>
              </a:tblGrid>
              <a:tr h="332065">
                <a:tc rowSpan="2">
                  <a:txBody>
                    <a:bodyPr/>
                    <a:lstStyle/>
                    <a:p>
                      <a:pPr algn="ctr" rtl="0" fontAlgn="ctr"/>
                      <a:endParaRPr lang="zh-CN" altLang="en-US" sz="1100" b="1" i="0" u="none" strike="noStrike" cap="none" dirty="0">
                        <a:solidFill>
                          <a:schemeClr val="bg1"/>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1"/>
                    </a:solidFill>
                  </a:tcPr>
                </a:tc>
                <a:tc gridSpan="4">
                  <a:txBody>
                    <a:bodyPr/>
                    <a:lstStyle/>
                    <a:p>
                      <a:pPr algn="ctr" fontAlgn="b"/>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1</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st</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month</a:t>
                      </a:r>
                      <a:endParaRPr lang="zh-CN" altLang="en-US"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endParaRPr>
                    </a:p>
                  </a:txBody>
                  <a:tcPr marL="7144" marR="7144" marT="7144" marB="0" anchor="ctr">
                    <a:solidFill>
                      <a:schemeClr val="accent1"/>
                    </a:solidFill>
                  </a:tcPr>
                </a:tc>
                <a:tc hMerge="1">
                  <a:txBody>
                    <a:bodyPr/>
                    <a:lstStyle/>
                    <a:p>
                      <a:pPr algn="ctr" fontAlgn="b"/>
                      <a:endParaRPr lang="zh-CN" altLang="en-US" sz="1000" b="1" i="0" u="none" strike="noStrike" dirty="0">
                        <a:solidFill>
                          <a:schemeClr val="bg1"/>
                        </a:solidFill>
                        <a:effectLst/>
                        <a:latin typeface="Gill Sans MT" panose="020B0502020104020203" pitchFamily="34" charset="0"/>
                        <a:ea typeface="微软雅黑 Light" panose="020B0502040204020203" pitchFamily="34" charset="-122"/>
                      </a:endParaRPr>
                    </a:p>
                  </a:txBody>
                  <a:tcPr marL="7144" marR="7144" marT="7144" marB="0" anchor="ctr">
                    <a:solidFill>
                      <a:schemeClr val="accent1"/>
                    </a:solidFill>
                  </a:tcPr>
                </a:tc>
                <a:tc hMerge="1">
                  <a:txBody>
                    <a:bodyPr/>
                    <a:lstStyle/>
                    <a:p>
                      <a:pPr algn="ctr" fontAlgn="b"/>
                      <a:endParaRPr lang="zh-CN" altLang="en-US" sz="1000" b="1" i="0" u="none" strike="noStrike" dirty="0">
                        <a:solidFill>
                          <a:schemeClr val="bg1"/>
                        </a:solidFill>
                        <a:effectLst/>
                        <a:latin typeface="Gill Sans MT" panose="020B0502020104020203" pitchFamily="34" charset="0"/>
                        <a:ea typeface="微软雅黑 Light" panose="020B0502040204020203" pitchFamily="34" charset="-122"/>
                      </a:endParaRPr>
                    </a:p>
                  </a:txBody>
                  <a:tcPr marL="7144" marR="7144" marT="7144" marB="0" anchor="ctr">
                    <a:solidFill>
                      <a:schemeClr val="accent1"/>
                    </a:solidFill>
                  </a:tcPr>
                </a:tc>
                <a:tc hMerge="1">
                  <a:txBody>
                    <a:bodyPr/>
                    <a:lstStyle/>
                    <a:p>
                      <a:pPr algn="ctr" fontAlgn="b"/>
                      <a:endParaRPr lang="zh-CN" altLang="en-US" sz="1000" b="1" i="0" u="none" strike="noStrike" dirty="0">
                        <a:solidFill>
                          <a:schemeClr val="bg1"/>
                        </a:solidFill>
                        <a:effectLst/>
                        <a:latin typeface="Gill Sans MT" panose="020B0502020104020203" pitchFamily="34" charset="0"/>
                        <a:ea typeface="微软雅黑 Light" panose="020B0502040204020203" pitchFamily="34" charset="-122"/>
                      </a:endParaRPr>
                    </a:p>
                  </a:txBody>
                  <a:tcPr marL="7144" marR="7144" marT="7144" marB="0" anchor="ctr">
                    <a:solidFill>
                      <a:schemeClr val="accent1"/>
                    </a:solidFill>
                  </a:tcPr>
                </a:tc>
                <a:tc gridSpan="4">
                  <a:txBody>
                    <a:bodyPr/>
                    <a:lstStyle/>
                    <a:p>
                      <a:pPr algn="ctr" fontAlgn="b"/>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2</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nd</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month</a:t>
                      </a:r>
                      <a:endParaRPr lang="zh-CN" altLang="en-US"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endParaRPr>
                    </a:p>
                  </a:txBody>
                  <a:tcPr marL="7144" marR="7144" marT="7144" marB="0" anchor="ctr">
                    <a:solidFill>
                      <a:schemeClr val="accent1"/>
                    </a:solidFill>
                  </a:tcPr>
                </a:tc>
                <a:tc hMerge="1">
                  <a:txBody>
                    <a:bodyPr/>
                    <a:lstStyle/>
                    <a:p>
                      <a:pPr algn="ctr" fontAlgn="b"/>
                      <a:endParaRPr lang="zh-CN" altLang="en-US" sz="1000" b="1" i="0" u="none" strike="noStrike" dirty="0">
                        <a:solidFill>
                          <a:schemeClr val="bg1"/>
                        </a:solidFill>
                        <a:effectLst/>
                        <a:latin typeface="Gill Sans MT" panose="020B0502020104020203" pitchFamily="34" charset="0"/>
                        <a:ea typeface="微软雅黑 Light" panose="020B0502040204020203" pitchFamily="34" charset="-122"/>
                      </a:endParaRPr>
                    </a:p>
                  </a:txBody>
                  <a:tcPr marL="7144" marR="7144" marT="7144" marB="0" anchor="ctr">
                    <a:solidFill>
                      <a:schemeClr val="accent1"/>
                    </a:solidFill>
                  </a:tcPr>
                </a:tc>
                <a:tc hMerge="1">
                  <a:txBody>
                    <a:bodyPr/>
                    <a:lstStyle/>
                    <a:p>
                      <a:pPr algn="ctr" fontAlgn="b"/>
                      <a:endParaRPr lang="zh-CN" altLang="en-US" sz="1000" b="1" i="0" u="none" strike="noStrike" dirty="0">
                        <a:solidFill>
                          <a:schemeClr val="bg1"/>
                        </a:solidFill>
                        <a:effectLst/>
                        <a:latin typeface="Gill Sans MT" panose="020B0502020104020203" pitchFamily="34" charset="0"/>
                        <a:ea typeface="微软雅黑 Light" panose="020B0502040204020203" pitchFamily="34" charset="-122"/>
                      </a:endParaRPr>
                    </a:p>
                  </a:txBody>
                  <a:tcPr marL="7144" marR="7144" marT="7144" marB="0" anchor="ctr">
                    <a:solidFill>
                      <a:schemeClr val="accent1"/>
                    </a:solidFill>
                  </a:tcPr>
                </a:tc>
                <a:tc hMerge="1">
                  <a:txBody>
                    <a:bodyPr/>
                    <a:lstStyle/>
                    <a:p>
                      <a:pPr algn="ctr" fontAlgn="b"/>
                      <a:endParaRPr lang="zh-CN" altLang="en-US" sz="1000" b="1" i="0" u="none" strike="noStrike" dirty="0">
                        <a:solidFill>
                          <a:schemeClr val="bg1"/>
                        </a:solidFill>
                        <a:effectLst/>
                        <a:latin typeface="Gill Sans MT" panose="020B0502020104020203" pitchFamily="34" charset="0"/>
                        <a:ea typeface="微软雅黑 Light" panose="020B0502040204020203" pitchFamily="34" charset="-122"/>
                      </a:endParaRPr>
                    </a:p>
                  </a:txBody>
                  <a:tcPr marL="7144" marR="7144" marT="7144" marB="0" anchor="ctr">
                    <a:solidFill>
                      <a:schemeClr val="accent1"/>
                    </a:solidFill>
                  </a:tcPr>
                </a:tc>
                <a:tc gridSpan="4">
                  <a:txBody>
                    <a:bodyPr/>
                    <a:lstStyle/>
                    <a:p>
                      <a:pPr algn="ctr" fontAlgn="b"/>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3</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rd</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month</a:t>
                      </a:r>
                      <a:endParaRPr lang="zh-CN" altLang="en-US"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endParaRPr>
                    </a:p>
                  </a:txBody>
                  <a:tcPr marL="7144" marR="7144" marT="7144" marB="0" anchor="ctr">
                    <a:solidFill>
                      <a:schemeClr val="accent1"/>
                    </a:solidFill>
                  </a:tcPr>
                </a:tc>
                <a:tc hMerge="1">
                  <a:txBody>
                    <a:bodyPr/>
                    <a:lstStyle/>
                    <a:p>
                      <a:pPr algn="ctr" fontAlgn="b"/>
                      <a:endParaRPr lang="zh-CN" altLang="en-US" sz="1000" b="1" i="0" u="none" strike="noStrike" dirty="0">
                        <a:solidFill>
                          <a:schemeClr val="bg1"/>
                        </a:solidFill>
                        <a:effectLst/>
                        <a:latin typeface="Gill Sans MT" panose="020B0502020104020203" pitchFamily="34" charset="0"/>
                        <a:ea typeface="微软雅黑 Light" panose="020B0502040204020203" pitchFamily="34" charset="-122"/>
                      </a:endParaRPr>
                    </a:p>
                  </a:txBody>
                  <a:tcPr marL="7144" marR="7144" marT="7144" marB="0" anchor="ctr">
                    <a:solidFill>
                      <a:schemeClr val="accent1"/>
                    </a:solidFill>
                  </a:tcPr>
                </a:tc>
                <a:tc hMerge="1">
                  <a:txBody>
                    <a:bodyPr/>
                    <a:lstStyle/>
                    <a:p>
                      <a:pPr algn="ctr" fontAlgn="b"/>
                      <a:endParaRPr lang="zh-CN" altLang="en-US" sz="1000" b="1" i="0" u="none" strike="noStrike" dirty="0">
                        <a:solidFill>
                          <a:schemeClr val="bg1"/>
                        </a:solidFill>
                        <a:effectLst/>
                        <a:latin typeface="Gill Sans MT" panose="020B0502020104020203" pitchFamily="34" charset="0"/>
                        <a:ea typeface="微软雅黑 Light" panose="020B0502040204020203" pitchFamily="34" charset="-122"/>
                      </a:endParaRPr>
                    </a:p>
                  </a:txBody>
                  <a:tcPr marL="7144" marR="7144" marT="7144" marB="0" anchor="ctr">
                    <a:solidFill>
                      <a:schemeClr val="accent1"/>
                    </a:solidFill>
                  </a:tcPr>
                </a:tc>
                <a:tc hMerge="1">
                  <a:txBody>
                    <a:bodyPr/>
                    <a:lstStyle/>
                    <a:p>
                      <a:pPr algn="ctr" fontAlgn="b"/>
                      <a:endParaRPr lang="zh-CN" altLang="en-US" sz="1000" b="1" i="0" u="none" strike="noStrike" dirty="0">
                        <a:solidFill>
                          <a:schemeClr val="bg1"/>
                        </a:solidFill>
                        <a:effectLst/>
                        <a:latin typeface="Gill Sans MT" panose="020B0502020104020203" pitchFamily="34" charset="0"/>
                        <a:ea typeface="微软雅黑 Light" panose="020B0502040204020203" pitchFamily="34" charset="-122"/>
                      </a:endParaRPr>
                    </a:p>
                  </a:txBody>
                  <a:tcPr marL="7144" marR="7144" marT="7144" marB="0" anchor="ctr">
                    <a:solidFill>
                      <a:schemeClr val="accent1"/>
                    </a:solidFill>
                  </a:tcPr>
                </a:tc>
                <a:extLst>
                  <a:ext uri="{0D108BD9-81ED-4DB2-BD59-A6C34878D82A}">
                    <a16:rowId xmlns:a16="http://schemas.microsoft.com/office/drawing/2014/main" val="10000"/>
                  </a:ext>
                </a:extLst>
              </a:tr>
              <a:tr h="332065">
                <a:tc vMerge="1">
                  <a:txBody>
                    <a:bodyPr/>
                    <a:lstStyle/>
                    <a:p>
                      <a:endParaRPr lang="zh-CN" altLang="en-US"/>
                    </a:p>
                  </a:txBody>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1</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st</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2</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nd</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3</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rd</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4</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th</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1</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st</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2</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nd</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3</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rd</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4</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th</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1</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st</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2</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nd</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3</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rd</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tc>
                  <a:txBody>
                    <a:bodyPr/>
                    <a:lstStyle/>
                    <a:p>
                      <a:pPr algn="ctr" rtl="0" fontAlgn="ct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4</a:t>
                      </a:r>
                      <a:r>
                        <a:rPr lang="en-US" altLang="zh-CN" sz="1100" b="1" i="0" u="none" strike="noStrike" baseline="30000"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th</a:t>
                      </a:r>
                      <a:r>
                        <a:rPr lang="en-US" altLang="zh-CN" sz="1100" b="1" i="0" u="none" strike="noStrike" dirty="0">
                          <a:solidFill>
                            <a:schemeClr val="bg1"/>
                          </a:solidFill>
                          <a:effectLst/>
                          <a:latin typeface="微软雅黑" panose="020B0503020204020204" pitchFamily="34" charset="-122"/>
                          <a:ea typeface="微软雅黑" panose="020B0503020204020204" pitchFamily="34" charset="-122"/>
                          <a:cs typeface="Open Sans" panose="02010600030101010101" charset="0"/>
                        </a:rPr>
                        <a:t> week</a:t>
                      </a:r>
                    </a:p>
                  </a:txBody>
                  <a:tcPr marL="7144" marR="7144" marT="7144" marB="0" anchor="ctr">
                    <a:solidFill>
                      <a:schemeClr val="accent1"/>
                    </a:solidFill>
                  </a:tcPr>
                </a:tc>
                <a:extLst>
                  <a:ext uri="{0D108BD9-81ED-4DB2-BD59-A6C34878D82A}">
                    <a16:rowId xmlns:a16="http://schemas.microsoft.com/office/drawing/2014/main" val="10001"/>
                  </a:ext>
                </a:extLst>
              </a:tr>
              <a:tr h="341480">
                <a:tc>
                  <a:txBody>
                    <a:bodyPr/>
                    <a:lstStyle/>
                    <a:p>
                      <a:pPr algn="ctr" rtl="0" fontAlgn="ctr"/>
                      <a:r>
                        <a:rPr lang="en-US" altLang="zh-CN" sz="110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Project Kick-off</a:t>
                      </a:r>
                    </a:p>
                    <a:p>
                      <a:pPr algn="ctr" rtl="0" fontAlgn="ctr"/>
                      <a:r>
                        <a:rPr lang="zh-CN" altLang="en-US" sz="110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项目启动</a:t>
                      </a:r>
                      <a:endParaRPr lang="zh-CN" altLang="en-US" sz="1100" b="0" i="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endParaRPr>
                    </a:p>
                  </a:txBody>
                  <a:tcPr marL="7144" marR="7144" marT="7144" marB="0" anchor="ctr">
                    <a:solidFill>
                      <a:schemeClr val="bg1">
                        <a:lumMod val="85000"/>
                      </a:schemeClr>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F2F2F2"/>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extLst>
                  <a:ext uri="{0D108BD9-81ED-4DB2-BD59-A6C34878D82A}">
                    <a16:rowId xmlns:a16="http://schemas.microsoft.com/office/drawing/2014/main" val="10002"/>
                  </a:ext>
                </a:extLst>
              </a:tr>
              <a:tr h="341480">
                <a:tc>
                  <a:txBody>
                    <a:bodyPr/>
                    <a:lstStyle/>
                    <a:p>
                      <a:pPr algn="ctr" rtl="0"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Concerned</a:t>
                      </a:r>
                      <a:r>
                        <a:rPr lang="en-US" altLang="zh-CN" sz="1100" b="0" i="0" u="none" strike="noStrike" baseline="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 q</a:t>
                      </a: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uestions</a:t>
                      </a:r>
                    </a:p>
                    <a:p>
                      <a:pPr algn="ctr" rtl="0" fontAlgn="ctr"/>
                      <a:r>
                        <a:rPr lang="zh-CN" altLang="en-US" sz="1100" b="0" i="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意向问题收集</a:t>
                      </a:r>
                    </a:p>
                  </a:txBody>
                  <a:tcPr marL="7144" marR="7144" marT="7144" marB="0" anchor="ctr">
                    <a:solidFill>
                      <a:schemeClr val="bg1">
                        <a:lumMod val="85000"/>
                      </a:schemeClr>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l" fontAlgn="b"/>
                      <a:endParaRPr lang="zh-CN" altLang="en-US" sz="1100" b="0" i="0" u="none" strike="noStrike" cap="none">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F2F2F2"/>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extLst>
                  <a:ext uri="{0D108BD9-81ED-4DB2-BD59-A6C34878D82A}">
                    <a16:rowId xmlns:a16="http://schemas.microsoft.com/office/drawing/2014/main" val="10005"/>
                  </a:ext>
                </a:extLst>
              </a:tr>
              <a:tr h="341480">
                <a:tc>
                  <a:txBody>
                    <a:bodyPr/>
                    <a:lstStyle/>
                    <a:p>
                      <a:pPr algn="ctr" rtl="0" fontAlgn="ctr"/>
                      <a:r>
                        <a:rPr lang="en-US" altLang="zh-CN" sz="110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Data Cleaning</a:t>
                      </a:r>
                    </a:p>
                    <a:p>
                      <a:pPr algn="ctr" rtl="0" fontAlgn="ctr"/>
                      <a:r>
                        <a:rPr lang="zh-CN" altLang="en-US" sz="1100" b="0" i="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数据清洗</a:t>
                      </a:r>
                    </a:p>
                  </a:txBody>
                  <a:tcPr marL="7144" marR="7144" marT="7144" marB="0" anchor="ctr">
                    <a:solidFill>
                      <a:schemeClr val="bg1">
                        <a:lumMod val="85000"/>
                      </a:schemeClr>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l" fontAlgn="b"/>
                      <a:endParaRPr lang="zh-CN" altLang="en-US" sz="1100" b="0" i="0" u="none" strike="noStrike" cap="none">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F2F2F2"/>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extLst>
                  <a:ext uri="{0D108BD9-81ED-4DB2-BD59-A6C34878D82A}">
                    <a16:rowId xmlns:a16="http://schemas.microsoft.com/office/drawing/2014/main" val="10003"/>
                  </a:ext>
                </a:extLst>
              </a:tr>
              <a:tr h="341480">
                <a:tc>
                  <a:txBody>
                    <a:bodyPr/>
                    <a:lstStyle/>
                    <a:p>
                      <a:pPr algn="ctr" rtl="0" fontAlgn="ctr"/>
                      <a:r>
                        <a:rPr lang="en-US" altLang="zh-CN" sz="110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Data Classification</a:t>
                      </a:r>
                    </a:p>
                    <a:p>
                      <a:pPr algn="ctr" rtl="0" fontAlgn="ctr"/>
                      <a:r>
                        <a:rPr lang="zh-CN" altLang="en-US" sz="1100" b="0" i="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数据分类</a:t>
                      </a:r>
                    </a:p>
                  </a:txBody>
                  <a:tcPr marL="7144" marR="7144" marT="7144" marB="0" anchor="ctr">
                    <a:solidFill>
                      <a:schemeClr val="bg1">
                        <a:lumMod val="85000"/>
                      </a:schemeClr>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F2F2F2"/>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extLst>
                  <a:ext uri="{0D108BD9-81ED-4DB2-BD59-A6C34878D82A}">
                    <a16:rowId xmlns:a16="http://schemas.microsoft.com/office/drawing/2014/main" val="10004"/>
                  </a:ext>
                </a:extLst>
              </a:tr>
              <a:tr h="341480">
                <a:tc>
                  <a:txBody>
                    <a:bodyPr/>
                    <a:lstStyle/>
                    <a:p>
                      <a:pPr algn="ctr" rtl="0"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Programming &amp;</a:t>
                      </a:r>
                      <a:r>
                        <a:rPr lang="en-US" altLang="zh-CN" sz="1100" b="0" i="0" u="none" strike="noStrike" baseline="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 testing</a:t>
                      </a:r>
                      <a:endPar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endParaRPr>
                    </a:p>
                    <a:p>
                      <a:pPr algn="ctr" rtl="0" fontAlgn="ctr"/>
                      <a:r>
                        <a:rPr lang="zh-CN" altLang="en-US" sz="1100" b="0" i="0" u="none" strike="noStrike"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编程及测试</a:t>
                      </a:r>
                    </a:p>
                  </a:txBody>
                  <a:tcPr marL="7144" marR="7144" marT="7144" marB="0" anchor="ctr">
                    <a:solidFill>
                      <a:schemeClr val="bg1">
                        <a:lumMod val="85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F2F2F2"/>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extLst>
                  <a:ext uri="{0D108BD9-81ED-4DB2-BD59-A6C34878D82A}">
                    <a16:rowId xmlns:a16="http://schemas.microsoft.com/office/drawing/2014/main" val="10006"/>
                  </a:ext>
                </a:extLst>
              </a:tr>
              <a:tr h="341480">
                <a:tc>
                  <a:txBody>
                    <a:bodyPr/>
                    <a:lstStyle/>
                    <a:p>
                      <a:pPr algn="ctr" rtl="0" fontAlgn="ctr"/>
                      <a:r>
                        <a:rPr lang="en-US" altLang="zh-CN"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Quality</a:t>
                      </a:r>
                      <a:r>
                        <a:rPr lang="en-US" altLang="zh-CN" sz="1100" u="none" strike="noStrike" kern="1200" baseline="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 check</a:t>
                      </a:r>
                      <a:endParaRPr lang="en-US" altLang="zh-CN"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endParaRPr>
                    </a:p>
                    <a:p>
                      <a:pPr algn="ctr" rtl="0" fontAlgn="ctr"/>
                      <a:r>
                        <a:rPr lang="zh-CN" altLang="en-US"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数据检查</a:t>
                      </a:r>
                    </a:p>
                  </a:txBody>
                  <a:tcPr marL="7144" marR="7144" marT="7144" marB="0" anchor="ctr">
                    <a:solidFill>
                      <a:schemeClr val="bg1">
                        <a:lumMod val="85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ctr" fontAlgn="b"/>
                      <a:endParaRPr lang="zh-CN" altLang="en-US" sz="1100" b="0" i="0" u="none" strike="noStrike" cap="none" dirty="0">
                        <a:solidFill>
                          <a:srgbClr val="F2F2F2"/>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extLst>
                  <a:ext uri="{0D108BD9-81ED-4DB2-BD59-A6C34878D82A}">
                    <a16:rowId xmlns:a16="http://schemas.microsoft.com/office/drawing/2014/main" val="10008"/>
                  </a:ext>
                </a:extLst>
              </a:tr>
              <a:tr h="341480">
                <a:tc>
                  <a:txBody>
                    <a:bodyPr/>
                    <a:lstStyle/>
                    <a:p>
                      <a:pPr algn="ctr" rtl="0" fontAlgn="ctr"/>
                      <a:r>
                        <a:rPr lang="en-US" altLang="zh-CN"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Data analysis</a:t>
                      </a:r>
                    </a:p>
                    <a:p>
                      <a:pPr algn="ctr" rtl="0" fontAlgn="ctr"/>
                      <a:r>
                        <a:rPr lang="zh-CN" altLang="en-US"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数据分析</a:t>
                      </a:r>
                    </a:p>
                  </a:txBody>
                  <a:tcPr marL="7144" marR="7144" marT="7144" marB="0" anchor="ctr">
                    <a:solidFill>
                      <a:schemeClr val="bg1">
                        <a:lumMod val="85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F2F2F2"/>
                        </a:solidFill>
                        <a:effectLst/>
                        <a:highlight>
                          <a:srgbClr val="FFFF00"/>
                        </a:highligh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ctr" fontAlgn="b"/>
                      <a:endParaRPr lang="zh-CN" altLang="en-US" sz="1100" b="0" i="0" u="none" strike="noStrike" cap="none" dirty="0">
                        <a:solidFill>
                          <a:srgbClr val="000000"/>
                        </a:solidFill>
                        <a:effectLst/>
                        <a:highlight>
                          <a:srgbClr val="FFFF00"/>
                        </a:highligh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extLst>
                  <a:ext uri="{0D108BD9-81ED-4DB2-BD59-A6C34878D82A}">
                    <a16:rowId xmlns:a16="http://schemas.microsoft.com/office/drawing/2014/main" val="10009"/>
                  </a:ext>
                </a:extLst>
              </a:tr>
              <a:tr h="341480">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Report writing</a:t>
                      </a:r>
                      <a:r>
                        <a:rPr lang="en-US" altLang="zh-CN" sz="1100" u="none" strike="noStrike" kern="1200" baseline="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 </a:t>
                      </a:r>
                      <a:endParaRPr lang="en-US" altLang="zh-CN"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报告撰写</a:t>
                      </a:r>
                    </a:p>
                  </a:txBody>
                  <a:tcPr marL="7144" marR="7144" marT="7144" marB="0" anchor="ctr">
                    <a:solidFill>
                      <a:schemeClr val="bg1">
                        <a:lumMod val="85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en-US" altLang="zh-CN"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en-US" altLang="zh-CN"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F2F2F2"/>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extLst>
                  <a:ext uri="{0D108BD9-81ED-4DB2-BD59-A6C34878D82A}">
                    <a16:rowId xmlns:a16="http://schemas.microsoft.com/office/drawing/2014/main" val="10010"/>
                  </a:ext>
                </a:extLst>
              </a:tr>
              <a:tr h="341480">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Result delivery</a:t>
                      </a:r>
                    </a:p>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u="none" strike="noStrike" kern="1200" dirty="0">
                          <a:solidFill>
                            <a:schemeClr val="accent6"/>
                          </a:solidFill>
                          <a:effectLst/>
                          <a:latin typeface="微软雅黑" panose="020B0503020204020204" pitchFamily="34" charset="-122"/>
                          <a:ea typeface="微软雅黑" panose="020B0503020204020204" pitchFamily="34" charset="-122"/>
                          <a:cs typeface="Open Sans" panose="02010600030101010101" charset="0"/>
                        </a:rPr>
                        <a:t>报告交付</a:t>
                      </a:r>
                    </a:p>
                  </a:txBody>
                  <a:tcPr marL="7144" marR="7144" marT="7144" marB="0" anchor="ctr">
                    <a:solidFill>
                      <a:schemeClr val="bg1">
                        <a:lumMod val="85000"/>
                      </a:schemeClr>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en-US" altLang="zh-CN"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en-US" altLang="zh-CN"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l" fontAlgn="b"/>
                      <a:endParaRPr lang="zh-CN" altLang="en-US" sz="1100" b="0" i="0" u="none" strike="noStrike" cap="none" dirty="0">
                        <a:solidFill>
                          <a:srgbClr val="F2F2F2"/>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rgbClr val="F2F2F2"/>
                    </a:solidFill>
                  </a:tcPr>
                </a:tc>
                <a:tc>
                  <a:txBody>
                    <a:bodyPr/>
                    <a:lstStyle/>
                    <a:p>
                      <a:pPr algn="ctr" fontAlgn="b"/>
                      <a:endParaRPr lang="zh-CN" altLang="en-US" sz="11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marL="7144" marR="7144" marT="7144" marB="0" anchor="ctr">
                    <a:solidFill>
                      <a:schemeClr val="accent4">
                        <a:lumMod val="40000"/>
                        <a:lumOff val="60000"/>
                      </a:schemeClr>
                    </a:solidFill>
                  </a:tcPr>
                </a:tc>
                <a:extLst>
                  <a:ext uri="{0D108BD9-81ED-4DB2-BD59-A6C34878D82A}">
                    <a16:rowId xmlns:a16="http://schemas.microsoft.com/office/drawing/2014/main" val="628718724"/>
                  </a:ext>
                </a:extLst>
              </a:tr>
            </a:tbl>
          </a:graphicData>
        </a:graphic>
      </p:graphicFrame>
    </p:spTree>
    <p:extLst>
      <p:ext uri="{BB962C8B-B14F-4D97-AF65-F5344CB8AC3E}">
        <p14:creationId xmlns:p14="http://schemas.microsoft.com/office/powerpoint/2010/main" val="1351627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17"/>
          <p:cNvSpPr txBox="1">
            <a:spLocks noGrp="1"/>
          </p:cNvSpPr>
          <p:nvPr>
            <p:ph type="title"/>
          </p:nvPr>
        </p:nvSpPr>
        <p:spPr>
          <a:xfrm>
            <a:off x="594360" y="353483"/>
            <a:ext cx="8166672" cy="433917"/>
          </a:xfrm>
          <a:prstGeom prst="rect">
            <a:avLst/>
          </a:prstGeom>
          <a:noFill/>
          <a:ln>
            <a:noFill/>
          </a:ln>
        </p:spPr>
        <p:txBody>
          <a:bodyPr spcFirstLastPara="1" wrap="square" lIns="91425" tIns="0" rIns="91425" bIns="0" anchor="b" anchorCtr="0">
            <a:noAutofit/>
          </a:bodyPr>
          <a:lstStyle/>
          <a:p>
            <a:pPr marL="0" marR="0" lvl="0" indent="0" algn="l" rtl="0">
              <a:lnSpc>
                <a:spcPct val="100000"/>
              </a:lnSpc>
              <a:spcBef>
                <a:spcPts val="0"/>
              </a:spcBef>
              <a:spcAft>
                <a:spcPts val="0"/>
              </a:spcAft>
              <a:buClr>
                <a:schemeClr val="dk2"/>
              </a:buClr>
              <a:buSzPts val="1400"/>
              <a:buFont typeface="Arial"/>
              <a:buNone/>
            </a:pPr>
            <a:r>
              <a:rPr lang="zh-CN" altLang="en-US" sz="3000" b="1" i="0" u="none" strike="noStrike" cap="none" dirty="0">
                <a:solidFill>
                  <a:schemeClr val="dk2"/>
                </a:solidFill>
                <a:latin typeface="微软雅黑" panose="020B0503020204020204" pitchFamily="34" charset="-122"/>
                <a:ea typeface="微软雅黑" panose="020B0503020204020204" pitchFamily="34" charset="-122"/>
                <a:sym typeface="Archivo Narrow"/>
              </a:rPr>
              <a:t>目录</a:t>
            </a:r>
            <a:endParaRPr sz="30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p:txBody>
      </p:sp>
      <p:pic>
        <p:nvPicPr>
          <p:cNvPr id="698" name="Google Shape;698;p117"/>
          <p:cNvPicPr preferRelativeResize="0"/>
          <p:nvPr/>
        </p:nvPicPr>
        <p:blipFill rotWithShape="1">
          <a:blip r:embed="rId3">
            <a:alphaModFix/>
          </a:blip>
          <a:srcRect/>
          <a:stretch/>
        </p:blipFill>
        <p:spPr>
          <a:xfrm>
            <a:off x="8615032" y="0"/>
            <a:ext cx="235950" cy="339302"/>
          </a:xfrm>
          <a:prstGeom prst="rect">
            <a:avLst/>
          </a:prstGeom>
          <a:noFill/>
          <a:ln>
            <a:noFill/>
          </a:ln>
        </p:spPr>
      </p:pic>
      <p:graphicFrame>
        <p:nvGraphicFramePr>
          <p:cNvPr id="8" name="Table 8">
            <a:extLst>
              <a:ext uri="{FF2B5EF4-FFF2-40B4-BE49-F238E27FC236}">
                <a16:creationId xmlns:a16="http://schemas.microsoft.com/office/drawing/2014/main" id="{184E10B7-0F59-4E4C-A056-399B59091682}"/>
              </a:ext>
            </a:extLst>
          </p:cNvPr>
          <p:cNvGraphicFramePr>
            <a:graphicFrameLocks noGrp="1"/>
          </p:cNvGraphicFramePr>
          <p:nvPr>
            <p:extLst>
              <p:ext uri="{D42A27DB-BD31-4B8C-83A1-F6EECF244321}">
                <p14:modId xmlns:p14="http://schemas.microsoft.com/office/powerpoint/2010/main" val="3142147774"/>
              </p:ext>
            </p:extLst>
          </p:nvPr>
        </p:nvGraphicFramePr>
        <p:xfrm>
          <a:off x="2174894" y="1062179"/>
          <a:ext cx="5005603" cy="3328416"/>
        </p:xfrm>
        <a:graphic>
          <a:graphicData uri="http://schemas.openxmlformats.org/drawingml/2006/table">
            <a:tbl>
              <a:tblPr firstRow="1" bandRow="1">
                <a:effectLst/>
                <a:tableStyleId>{2D5ABB26-0587-4C30-8999-92F81FD0307C}</a:tableStyleId>
              </a:tblPr>
              <a:tblGrid>
                <a:gridCol w="2203410">
                  <a:extLst>
                    <a:ext uri="{9D8B030D-6E8A-4147-A177-3AD203B41FA5}">
                      <a16:colId xmlns:a16="http://schemas.microsoft.com/office/drawing/2014/main" val="370491605"/>
                    </a:ext>
                  </a:extLst>
                </a:gridCol>
                <a:gridCol w="2802193">
                  <a:extLst>
                    <a:ext uri="{9D8B030D-6E8A-4147-A177-3AD203B41FA5}">
                      <a16:colId xmlns:a16="http://schemas.microsoft.com/office/drawing/2014/main" val="3998215246"/>
                    </a:ext>
                  </a:extLst>
                </a:gridCol>
              </a:tblGrid>
              <a:tr h="1109472">
                <a:tc>
                  <a:txBody>
                    <a:bodyPr/>
                    <a:lstStyle/>
                    <a:p>
                      <a:pPr algn="ctr"/>
                      <a:r>
                        <a:rPr lang="zh-CN" altLang="en-US" sz="2000" b="1" i="0" u="none" strike="noStrike" cap="none" dirty="0">
                          <a:solidFill>
                            <a:schemeClr val="dk2"/>
                          </a:solidFill>
                          <a:latin typeface="微软雅黑" panose="020B0503020204020204" pitchFamily="34" charset="-122"/>
                          <a:ea typeface="微软雅黑" panose="020B0503020204020204" pitchFamily="34" charset="-122"/>
                          <a:sym typeface="Archivo Narrow"/>
                        </a:rPr>
                        <a:t>方法论</a:t>
                      </a:r>
                      <a:endParaRPr lang="zh-CN" altLang="en-US" sz="2000" b="0" dirty="0">
                        <a:latin typeface="微软雅黑" panose="020B0503020204020204" pitchFamily="34" charset="-122"/>
                        <a:ea typeface="微软雅黑" panose="020B0503020204020204"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4">
                        <a:alphaModFix amt="25000"/>
                      </a:blip>
                      <a:srcRect/>
                      <a:stretch>
                        <a:fillRect/>
                      </a:stretch>
                    </a:blipFill>
                  </a:tcPr>
                </a:tc>
                <a:tc>
                  <a:txBody>
                    <a:bodyPr/>
                    <a:lstStyle/>
                    <a:p>
                      <a:pPr marL="285750" indent="-285750" algn="l">
                        <a:buFont typeface="Arial" panose="020B0604020202020204" pitchFamily="34" charset="0"/>
                        <a:buChar char="•"/>
                      </a:pPr>
                      <a:r>
                        <a:rPr lang="zh-CN" altLang="en-US" sz="1600" b="1" i="0" u="none" strike="noStrike" cap="none" dirty="0">
                          <a:solidFill>
                            <a:schemeClr val="dk2"/>
                          </a:solidFill>
                          <a:latin typeface="微软雅黑" panose="020B0503020204020204" pitchFamily="34" charset="-122"/>
                          <a:ea typeface="微软雅黑" panose="020B0503020204020204" pitchFamily="34" charset="-122"/>
                          <a:sym typeface="Archivo Narrow"/>
                        </a:rPr>
                        <a:t>购物篮分析</a:t>
                      </a:r>
                      <a:endParaRPr lang="en-US" altLang="zh-CN" sz="16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a:p>
                      <a:pPr marL="285750" indent="-285750" algn="l">
                        <a:buFont typeface="Arial" panose="020B0604020202020204" pitchFamily="34" charset="0"/>
                        <a:buChar char="•"/>
                      </a:pPr>
                      <a:r>
                        <a:rPr lang="zh-CN" altLang="en-US" sz="1600" b="1" i="0" u="none" strike="noStrike" cap="none" dirty="0">
                          <a:solidFill>
                            <a:schemeClr val="dk2"/>
                          </a:solidFill>
                          <a:latin typeface="微软雅黑" panose="020B0503020204020204" pitchFamily="34" charset="-122"/>
                          <a:ea typeface="微软雅黑" panose="020B0503020204020204" pitchFamily="34" charset="-122"/>
                          <a:sym typeface="Archivo Narrow"/>
                        </a:rPr>
                        <a:t>基本概念</a:t>
                      </a:r>
                      <a:endParaRPr lang="en-US" altLang="zh-CN" sz="16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a:p>
                      <a:pPr marL="285750" indent="-285750" algn="l">
                        <a:buFont typeface="Arial" panose="020B0604020202020204" pitchFamily="34" charset="0"/>
                        <a:buChar char="•"/>
                      </a:pPr>
                      <a:r>
                        <a:rPr lang="zh-CN" altLang="en-US" sz="1600" b="1" i="0" u="none" strike="noStrike" cap="none" dirty="0">
                          <a:solidFill>
                            <a:schemeClr val="dk2"/>
                          </a:solidFill>
                          <a:latin typeface="微软雅黑" panose="020B0503020204020204" pitchFamily="34" charset="-122"/>
                          <a:ea typeface="微软雅黑" panose="020B0503020204020204" pitchFamily="34" charset="-122"/>
                          <a:sym typeface="Archivo Narrow"/>
                        </a:rPr>
                        <a:t>举例说明</a:t>
                      </a:r>
                      <a:endParaRPr lang="en-US" altLang="zh-CN" sz="16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a:p>
                      <a:pPr marL="285750" indent="-285750" algn="l">
                        <a:buFont typeface="Arial" panose="020B0604020202020204" pitchFamily="34" charset="0"/>
                        <a:buChar char="•"/>
                      </a:pPr>
                      <a:r>
                        <a:rPr lang="en-US" altLang="zh-CN" sz="1600" b="1" i="0" u="none" strike="noStrike" cap="none" dirty="0" err="1">
                          <a:solidFill>
                            <a:schemeClr val="dk2"/>
                          </a:solidFill>
                          <a:latin typeface="微软雅黑" panose="020B0503020204020204" pitchFamily="34" charset="-122"/>
                          <a:ea typeface="微软雅黑" panose="020B0503020204020204" pitchFamily="34" charset="-122"/>
                          <a:sym typeface="Archivo Narrow"/>
                        </a:rPr>
                        <a:t>Apriori</a:t>
                      </a:r>
                      <a:r>
                        <a:rPr lang="zh-CN" altLang="en-US" sz="1600" b="1" i="0" u="none" strike="noStrike" cap="none" dirty="0">
                          <a:solidFill>
                            <a:schemeClr val="dk2"/>
                          </a:solidFill>
                          <a:latin typeface="微软雅黑" panose="020B0503020204020204" pitchFamily="34" charset="-122"/>
                          <a:ea typeface="微软雅黑" panose="020B0503020204020204" pitchFamily="34" charset="-122"/>
                          <a:sym typeface="Archivo Narrow"/>
                        </a:rPr>
                        <a:t>算法</a:t>
                      </a:r>
                      <a:endParaRPr lang="en-US" altLang="zh-CN" sz="16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496022486"/>
                  </a:ext>
                </a:extLst>
              </a:tr>
              <a:tr h="1109472">
                <a:tc>
                  <a:txBody>
                    <a:bodyPr/>
                    <a:lstStyle/>
                    <a:p>
                      <a:pPr algn="ctr"/>
                      <a:r>
                        <a:rPr lang="zh-CN" altLang="en-US" sz="2000" b="1" i="0" u="none" strike="noStrike" cap="none" dirty="0">
                          <a:solidFill>
                            <a:schemeClr val="dk2"/>
                          </a:solidFill>
                          <a:latin typeface="微软雅黑" panose="020B0503020204020204" pitchFamily="34" charset="-122"/>
                          <a:ea typeface="微软雅黑" panose="020B0503020204020204" pitchFamily="34" charset="-122"/>
                          <a:sym typeface="Archivo Narrow"/>
                        </a:rPr>
                        <a:t>实践案例</a:t>
                      </a:r>
                      <a:endParaRPr lang="zh-CN" altLang="en-US" sz="2000" b="0" dirty="0">
                        <a:latin typeface="微软雅黑" panose="020B0503020204020204" pitchFamily="34" charset="-122"/>
                        <a:ea typeface="微软雅黑" panose="020B0503020204020204"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5">
                        <a:alphaModFix amt="25000"/>
                      </a:blip>
                      <a:srcRect/>
                      <a:stretch>
                        <a:fillRect/>
                      </a:stretch>
                    </a:blip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zh-CN" sz="1600" b="1" i="0" u="none" strike="noStrike" cap="none" dirty="0">
                          <a:solidFill>
                            <a:schemeClr val="dk2"/>
                          </a:solidFill>
                          <a:latin typeface="微软雅黑" panose="020B0503020204020204" pitchFamily="34" charset="-122"/>
                          <a:ea typeface="微软雅黑" panose="020B0503020204020204" pitchFamily="34" charset="-122"/>
                          <a:sym typeface="Archivo Narrow"/>
                        </a:rPr>
                        <a:t>Instacart </a:t>
                      </a:r>
                      <a:r>
                        <a:rPr lang="zh-CN" altLang="en-US" sz="1600" b="1" i="0" u="none" strike="noStrike" cap="none" dirty="0">
                          <a:solidFill>
                            <a:schemeClr val="dk2"/>
                          </a:solidFill>
                          <a:latin typeface="微软雅黑" panose="020B0503020204020204" pitchFamily="34" charset="-122"/>
                          <a:ea typeface="微软雅黑" panose="020B0503020204020204" pitchFamily="34" charset="-122"/>
                          <a:sym typeface="Archivo Narrow"/>
                        </a:rPr>
                        <a:t>购物篮分析</a:t>
                      </a:r>
                      <a:endParaRPr lang="en-US" altLang="zh-CN" sz="16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zh-CN" altLang="en-US" sz="1600" b="1" i="0" u="none" strike="noStrike" cap="none" dirty="0">
                          <a:solidFill>
                            <a:schemeClr val="dk2"/>
                          </a:solidFill>
                          <a:latin typeface="微软雅黑" panose="020B0503020204020204" pitchFamily="34" charset="-122"/>
                          <a:ea typeface="微软雅黑" panose="020B0503020204020204" pitchFamily="34" charset="-122"/>
                          <a:sym typeface="Archivo Narrow"/>
                        </a:rPr>
                        <a:t>数据</a:t>
                      </a:r>
                      <a:endParaRPr lang="en-US" altLang="zh-CN" sz="16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zh-CN" altLang="en-US" sz="1600" b="1" i="0" u="none" strike="noStrike" cap="none" dirty="0">
                          <a:solidFill>
                            <a:schemeClr val="dk2"/>
                          </a:solidFill>
                          <a:latin typeface="微软雅黑" panose="020B0503020204020204" pitchFamily="34" charset="-122"/>
                          <a:ea typeface="微软雅黑" panose="020B0503020204020204" pitchFamily="34" charset="-122"/>
                          <a:sym typeface="Archivo Narrow"/>
                        </a:rPr>
                        <a:t>频繁项集</a:t>
                      </a:r>
                      <a:endParaRPr lang="en-US" altLang="zh-CN" sz="16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zh-CN" altLang="en-US" sz="1600" b="1" i="0" u="none" strike="noStrike" cap="none" dirty="0">
                          <a:solidFill>
                            <a:schemeClr val="dk2"/>
                          </a:solidFill>
                          <a:latin typeface="微软雅黑" panose="020B0503020204020204" pitchFamily="34" charset="-122"/>
                          <a:ea typeface="微软雅黑" panose="020B0503020204020204" pitchFamily="34" charset="-122"/>
                          <a:sym typeface="Archivo Narrow"/>
                        </a:rPr>
                        <a:t>关联规则</a:t>
                      </a:r>
                      <a:endParaRPr lang="en-US" altLang="zh-CN" sz="16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625325083"/>
                  </a:ext>
                </a:extLst>
              </a:tr>
              <a:tr h="1109472">
                <a:tc>
                  <a:txBody>
                    <a:bodyPr/>
                    <a:lstStyle/>
                    <a:p>
                      <a:pPr algn="ctr"/>
                      <a:r>
                        <a:rPr lang="zh-CN" altLang="en-US" sz="2000" b="1" i="0" u="none" strike="noStrike" cap="none" dirty="0">
                          <a:solidFill>
                            <a:schemeClr val="dk2"/>
                          </a:solidFill>
                          <a:latin typeface="微软雅黑" panose="020B0503020204020204" pitchFamily="34" charset="-122"/>
                          <a:ea typeface="微软雅黑" panose="020B0503020204020204" pitchFamily="34" charset="-122"/>
                          <a:sym typeface="Archivo Narrow"/>
                        </a:rPr>
                        <a:t>项目说明</a:t>
                      </a:r>
                      <a:endParaRPr lang="zh-CN" altLang="en-US" sz="2000" b="0" dirty="0">
                        <a:latin typeface="微软雅黑" panose="020B0503020204020204" pitchFamily="34" charset="-122"/>
                        <a:ea typeface="微软雅黑" panose="020B0503020204020204"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6">
                        <a:alphaModFix amt="25000"/>
                      </a:blip>
                      <a:srcRect/>
                      <a:stretch>
                        <a:fillRect/>
                      </a:stretch>
                    </a:blip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chivo Narrow"/>
                        </a:rPr>
                        <a:t>实际应用</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chivo Narrow"/>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chivo Narrow"/>
                        </a:rPr>
                        <a:t>项目要点</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chivo Narrow"/>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chivo Narrow"/>
                        </a:rPr>
                        <a:t>项目时间表</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chivo Narrow"/>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52019038"/>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2" name="AutoShape 2">
            <a:extLst>
              <a:ext uri="{FF2B5EF4-FFF2-40B4-BE49-F238E27FC236}">
                <a16:creationId xmlns:a16="http://schemas.microsoft.com/office/drawing/2014/main" id="{D42021C7-A6A5-4273-B71C-9F320464AA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Open Sans" panose="02010600030101010101" charset="0"/>
              <a:ea typeface="Open Sans" panose="02010600030101010101" charset="0"/>
              <a:cs typeface="Open Sans" panose="02010600030101010101" charset="0"/>
            </a:endParaRPr>
          </a:p>
        </p:txBody>
      </p:sp>
      <p:graphicFrame>
        <p:nvGraphicFramePr>
          <p:cNvPr id="4" name="Table 3">
            <a:extLst>
              <a:ext uri="{FF2B5EF4-FFF2-40B4-BE49-F238E27FC236}">
                <a16:creationId xmlns:a16="http://schemas.microsoft.com/office/drawing/2014/main" id="{8ADE1824-1662-4C82-9D07-E8B655C2638B}"/>
              </a:ext>
            </a:extLst>
          </p:cNvPr>
          <p:cNvGraphicFramePr>
            <a:graphicFrameLocks noGrp="1"/>
          </p:cNvGraphicFramePr>
          <p:nvPr>
            <p:extLst>
              <p:ext uri="{D42A27DB-BD31-4B8C-83A1-F6EECF244321}">
                <p14:modId xmlns:p14="http://schemas.microsoft.com/office/powerpoint/2010/main" val="3917080553"/>
              </p:ext>
            </p:extLst>
          </p:nvPr>
        </p:nvGraphicFramePr>
        <p:xfrm>
          <a:off x="593725" y="508000"/>
          <a:ext cx="7992491" cy="4202499"/>
        </p:xfrm>
        <a:graphic>
          <a:graphicData uri="http://schemas.openxmlformats.org/drawingml/2006/table">
            <a:tbl>
              <a:tblPr firstRow="1" bandRow="1">
                <a:tableStyleId>{5C22544A-7EE6-4342-B048-85BDC9FD1C3A}</a:tableStyleId>
              </a:tblPr>
              <a:tblGrid>
                <a:gridCol w="1185996">
                  <a:extLst>
                    <a:ext uri="{9D8B030D-6E8A-4147-A177-3AD203B41FA5}">
                      <a16:colId xmlns:a16="http://schemas.microsoft.com/office/drawing/2014/main" val="20000"/>
                    </a:ext>
                  </a:extLst>
                </a:gridCol>
                <a:gridCol w="1185996">
                  <a:extLst>
                    <a:ext uri="{9D8B030D-6E8A-4147-A177-3AD203B41FA5}">
                      <a16:colId xmlns:a16="http://schemas.microsoft.com/office/drawing/2014/main" val="20001"/>
                    </a:ext>
                  </a:extLst>
                </a:gridCol>
                <a:gridCol w="5620499">
                  <a:extLst>
                    <a:ext uri="{9D8B030D-6E8A-4147-A177-3AD203B41FA5}">
                      <a16:colId xmlns:a16="http://schemas.microsoft.com/office/drawing/2014/main" val="20002"/>
                    </a:ext>
                  </a:extLst>
                </a:gridCol>
              </a:tblGrid>
              <a:tr h="591009">
                <a:tc>
                  <a:txBody>
                    <a:bodyPr/>
                    <a:lstStyle/>
                    <a:p>
                      <a:pPr algn="ct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Open Sans" panose="02010600030101010101" charset="0"/>
                          <a:sym typeface="Archivo Narrow"/>
                        </a:rPr>
                        <a:t>尼尔森购物篮分析</a:t>
                      </a:r>
                      <a:endParaRPr lang="en-US" sz="600" dirty="0">
                        <a:latin typeface="微软雅黑" panose="020B0503020204020204" pitchFamily="34" charset="-122"/>
                        <a:ea typeface="微软雅黑" panose="020B0503020204020204" pitchFamily="34" charset="-122"/>
                        <a:cs typeface="Open Sans" panose="02010600030101010101" charset="0"/>
                      </a:endParaRPr>
                    </a:p>
                  </a:txBody>
                  <a:tcPr anchor="ctr"/>
                </a:tc>
                <a:extLst>
                  <a:ext uri="{0D108BD9-81ED-4DB2-BD59-A6C34878D82A}">
                    <a16:rowId xmlns:a16="http://schemas.microsoft.com/office/drawing/2014/main" val="10000"/>
                  </a:ext>
                </a:extLst>
              </a:tr>
              <a:tr h="624032">
                <a:tc rowSpan="4">
                  <a:txBody>
                    <a:bodyPr/>
                    <a:lstStyle/>
                    <a:p>
                      <a:pPr algn="ctr"/>
                      <a:r>
                        <a:rPr lang="en-US" altLang="zh-CN" sz="1200" b="1" dirty="0">
                          <a:latin typeface="微软雅黑" panose="020B0503020204020204" pitchFamily="34" charset="-122"/>
                          <a:ea typeface="微软雅黑" panose="020B0503020204020204" pitchFamily="34" charset="-122"/>
                          <a:cs typeface="Open Sans" panose="02010600030101010101" charset="0"/>
                        </a:rPr>
                        <a:t>Research Design</a:t>
                      </a:r>
                    </a:p>
                    <a:p>
                      <a:pPr algn="ctr"/>
                      <a:endParaRPr lang="en-US" altLang="zh-CN" sz="1200" b="1" dirty="0">
                        <a:latin typeface="微软雅黑" panose="020B0503020204020204" pitchFamily="34" charset="-122"/>
                        <a:ea typeface="微软雅黑" panose="020B0503020204020204" pitchFamily="34" charset="-122"/>
                        <a:cs typeface="Open Sans" panose="02010600030101010101" charset="0"/>
                      </a:endParaRPr>
                    </a:p>
                    <a:p>
                      <a:pPr algn="ctr"/>
                      <a:r>
                        <a:rPr lang="zh-CN" altLang="en-US" sz="1200" b="1" dirty="0">
                          <a:latin typeface="微软雅黑" panose="020B0503020204020204" pitchFamily="34" charset="-122"/>
                          <a:ea typeface="微软雅黑" panose="020B0503020204020204" pitchFamily="34" charset="-122"/>
                          <a:cs typeface="Open Sans" panose="02010600030101010101" charset="0"/>
                        </a:rPr>
                        <a:t>研究设计</a:t>
                      </a:r>
                      <a:endParaRPr lang="en-US" sz="1200" b="1" dirty="0">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r>
                        <a:rPr lang="en-US" sz="1200" dirty="0">
                          <a:latin typeface="微软雅黑" panose="020B0503020204020204" pitchFamily="34" charset="-122"/>
                          <a:ea typeface="微软雅黑" panose="020B0503020204020204" pitchFamily="34" charset="-122"/>
                          <a:cs typeface="Open Sans" panose="02010600030101010101" charset="0"/>
                        </a:rPr>
                        <a:t>Content</a:t>
                      </a:r>
                    </a:p>
                    <a:p>
                      <a:pPr algn="ctr"/>
                      <a:r>
                        <a:rPr lang="zh-CN" altLang="en-US" sz="1200" dirty="0">
                          <a:latin typeface="微软雅黑" panose="020B0503020204020204" pitchFamily="34" charset="-122"/>
                          <a:ea typeface="微软雅黑" panose="020B0503020204020204" pitchFamily="34" charset="-122"/>
                          <a:cs typeface="Open Sans" panose="02010600030101010101" charset="0"/>
                        </a:rPr>
                        <a:t>内容</a:t>
                      </a: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cs typeface="Open Sans" panose="02010600030101010101" charset="0"/>
                        </a:rPr>
                        <a:t>将单个客户一次购买商品的总和</a:t>
                      </a:r>
                      <a:r>
                        <a:rPr lang="en-US" altLang="zh-CN" sz="1200" dirty="0">
                          <a:latin typeface="微软雅黑" panose="020B0503020204020204" pitchFamily="34" charset="-122"/>
                          <a:ea typeface="微软雅黑" panose="020B0503020204020204" pitchFamily="34" charset="-122"/>
                          <a:cs typeface="Open Sans" panose="02010600030101010101" charset="0"/>
                        </a:rPr>
                        <a:t>(</a:t>
                      </a:r>
                      <a:r>
                        <a:rPr lang="zh-CN" altLang="en-US" sz="1200" dirty="0">
                          <a:latin typeface="微软雅黑" panose="020B0503020204020204" pitchFamily="34" charset="-122"/>
                          <a:ea typeface="微软雅黑" panose="020B0503020204020204" pitchFamily="34" charset="-122"/>
                          <a:cs typeface="Open Sans" panose="02010600030101010101" charset="0"/>
                        </a:rPr>
                        <a:t>以收银台结账为准</a:t>
                      </a:r>
                      <a:r>
                        <a:rPr lang="en-US" altLang="zh-CN" sz="1200" dirty="0">
                          <a:latin typeface="微软雅黑" panose="020B0503020204020204" pitchFamily="34" charset="-122"/>
                          <a:ea typeface="微软雅黑" panose="020B0503020204020204" pitchFamily="34" charset="-122"/>
                          <a:cs typeface="Open Sans" panose="02010600030101010101" charset="0"/>
                        </a:rPr>
                        <a:t>)</a:t>
                      </a:r>
                      <a:r>
                        <a:rPr lang="zh-CN" altLang="en-US" sz="1200" dirty="0">
                          <a:latin typeface="微软雅黑" panose="020B0503020204020204" pitchFamily="34" charset="-122"/>
                          <a:ea typeface="微软雅黑" panose="020B0503020204020204" pitchFamily="34" charset="-122"/>
                          <a:cs typeface="Open Sans" panose="02010600030101010101" charset="0"/>
                        </a:rPr>
                        <a:t>作为一个购物篮。针对商品的相关性进行分析，研究顾客的购买行为。企业根据这些规则的挖掘获得利益与建立竞争优势。</a:t>
                      </a:r>
                    </a:p>
                  </a:txBody>
                  <a:tcPr anchor="ctr"/>
                </a:tc>
                <a:extLst>
                  <a:ext uri="{0D108BD9-81ED-4DB2-BD59-A6C34878D82A}">
                    <a16:rowId xmlns:a16="http://schemas.microsoft.com/office/drawing/2014/main" val="10001"/>
                  </a:ext>
                </a:extLst>
              </a:tr>
              <a:tr h="563750">
                <a:tc vMerge="1">
                  <a:txBody>
                    <a:bodyPr/>
                    <a:lstStyle/>
                    <a:p>
                      <a:endParaRPr lang="en-US" sz="1200" dirty="0">
                        <a:latin typeface="Gill Sans MT" panose="020B0502020104020203" pitchFamily="34" charset="0"/>
                        <a:ea typeface="微软雅黑 Light" panose="020B0502040204020203" pitchFamily="34" charset="-122"/>
                      </a:endParaRPr>
                    </a:p>
                  </a:txBody>
                  <a:tcPr/>
                </a:tc>
                <a:tc>
                  <a:txBody>
                    <a:bodyPr/>
                    <a:lstStyle/>
                    <a:p>
                      <a:pPr algn="ctr"/>
                      <a:r>
                        <a:rPr lang="en-US" sz="1200" dirty="0">
                          <a:latin typeface="微软雅黑" panose="020B0503020204020204" pitchFamily="34" charset="-122"/>
                          <a:ea typeface="微软雅黑" panose="020B0503020204020204" pitchFamily="34" charset="-122"/>
                          <a:cs typeface="Open Sans" panose="02010600030101010101" charset="0"/>
                        </a:rPr>
                        <a:t>Methodology</a:t>
                      </a:r>
                    </a:p>
                    <a:p>
                      <a:pPr algn="ctr"/>
                      <a:r>
                        <a:rPr lang="zh-CN" altLang="en-US" sz="1200" dirty="0">
                          <a:latin typeface="微软雅黑" panose="020B0503020204020204" pitchFamily="34" charset="-122"/>
                          <a:ea typeface="微软雅黑" panose="020B0503020204020204" pitchFamily="34" charset="-122"/>
                          <a:cs typeface="Open Sans" panose="02010600030101010101" charset="0"/>
                        </a:rPr>
                        <a:t>方法论</a:t>
                      </a: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r>
                        <a:rPr lang="en-US" sz="1200" dirty="0">
                          <a:latin typeface="微软雅黑" panose="020B0503020204020204" pitchFamily="34" charset="-122"/>
                          <a:ea typeface="微软雅黑" panose="020B0503020204020204" pitchFamily="34" charset="-122"/>
                          <a:cs typeface="Open Sans" panose="02010600030101010101" charset="0"/>
                        </a:rPr>
                        <a:t>Market Basket Analysis —— </a:t>
                      </a:r>
                      <a:r>
                        <a:rPr lang="zh-CN" altLang="en-US" sz="1200" dirty="0">
                          <a:latin typeface="微软雅黑" panose="020B0503020204020204" pitchFamily="34" charset="-122"/>
                          <a:ea typeface="微软雅黑" panose="020B0503020204020204" pitchFamily="34" charset="-122"/>
                          <a:cs typeface="Open Sans" panose="02010600030101010101" charset="0"/>
                        </a:rPr>
                        <a:t>基于</a:t>
                      </a:r>
                      <a:r>
                        <a:rPr lang="en-US" sz="1200" dirty="0" err="1">
                          <a:latin typeface="微软雅黑" panose="020B0503020204020204" pitchFamily="34" charset="-122"/>
                          <a:ea typeface="微软雅黑" panose="020B0503020204020204" pitchFamily="34" charset="-122"/>
                          <a:cs typeface="Open Sans" panose="02010600030101010101" charset="0"/>
                        </a:rPr>
                        <a:t>Apriori</a:t>
                      </a:r>
                      <a:r>
                        <a:rPr lang="zh-CN" altLang="en-US" sz="1200" dirty="0">
                          <a:latin typeface="微软雅黑" panose="020B0503020204020204" pitchFamily="34" charset="-122"/>
                          <a:ea typeface="微软雅黑" panose="020B0503020204020204" pitchFamily="34" charset="-122"/>
                          <a:cs typeface="Open Sans" panose="02010600030101010101" charset="0"/>
                        </a:rPr>
                        <a:t>算法实现</a:t>
                      </a: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extLst>
                  <a:ext uri="{0D108BD9-81ED-4DB2-BD59-A6C34878D82A}">
                    <a16:rowId xmlns:a16="http://schemas.microsoft.com/office/drawing/2014/main" val="10002"/>
                  </a:ext>
                </a:extLst>
              </a:tr>
              <a:tr h="563750">
                <a:tc vMerge="1">
                  <a:txBody>
                    <a:bodyPr/>
                    <a:lstStyle/>
                    <a:p>
                      <a:endParaRPr lang="en-US" sz="1200">
                        <a:latin typeface="Gill Sans MT" panose="020B0502020104020203" pitchFamily="34" charset="0"/>
                        <a:ea typeface="微软雅黑 Light" panose="020B0502040204020203" pitchFamily="34" charset="-122"/>
                      </a:endParaRPr>
                    </a:p>
                  </a:txBody>
                  <a:tcPr/>
                </a:tc>
                <a:tc>
                  <a:txBody>
                    <a:bodyPr/>
                    <a:lstStyle/>
                    <a:p>
                      <a:pPr algn="ctr"/>
                      <a:r>
                        <a:rPr lang="en-US" sz="1200" dirty="0">
                          <a:latin typeface="微软雅黑" panose="020B0503020204020204" pitchFamily="34" charset="-122"/>
                          <a:ea typeface="微软雅黑" panose="020B0503020204020204" pitchFamily="34" charset="-122"/>
                          <a:cs typeface="Open Sans" panose="02010600030101010101" charset="0"/>
                        </a:rPr>
                        <a:t>Sample</a:t>
                      </a:r>
                      <a:r>
                        <a:rPr lang="en-US" sz="1200" baseline="0" dirty="0">
                          <a:latin typeface="微软雅黑" panose="020B0503020204020204" pitchFamily="34" charset="-122"/>
                          <a:ea typeface="微软雅黑" panose="020B0503020204020204" pitchFamily="34" charset="-122"/>
                          <a:cs typeface="Open Sans" panose="02010600030101010101" charset="0"/>
                        </a:rPr>
                        <a:t> </a:t>
                      </a:r>
                      <a:r>
                        <a:rPr lang="en-US" altLang="zh-CN" sz="1200" baseline="0" dirty="0">
                          <a:latin typeface="微软雅黑" panose="020B0503020204020204" pitchFamily="34" charset="-122"/>
                          <a:ea typeface="微软雅黑" panose="020B0503020204020204" pitchFamily="34" charset="-122"/>
                          <a:cs typeface="Open Sans" panose="02010600030101010101" charset="0"/>
                        </a:rPr>
                        <a:t>P</a:t>
                      </a:r>
                      <a:r>
                        <a:rPr lang="en-US" sz="1200" baseline="0" dirty="0">
                          <a:latin typeface="微软雅黑" panose="020B0503020204020204" pitchFamily="34" charset="-122"/>
                          <a:ea typeface="微软雅黑" panose="020B0503020204020204" pitchFamily="34" charset="-122"/>
                          <a:cs typeface="Open Sans" panose="02010600030101010101" charset="0"/>
                        </a:rPr>
                        <a:t>lan</a:t>
                      </a:r>
                    </a:p>
                    <a:p>
                      <a:pPr algn="ctr"/>
                      <a:r>
                        <a:rPr lang="zh-CN" altLang="en-US" sz="1200" baseline="0" dirty="0">
                          <a:latin typeface="微软雅黑" panose="020B0503020204020204" pitchFamily="34" charset="-122"/>
                          <a:ea typeface="微软雅黑" panose="020B0503020204020204" pitchFamily="34" charset="-122"/>
                          <a:cs typeface="Open Sans" panose="02010600030101010101" charset="0"/>
                        </a:rPr>
                        <a:t>样本量</a:t>
                      </a: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cs typeface="Open Sans" panose="02010600030101010101" charset="0"/>
                        </a:rPr>
                        <a:t>由客户需求决定</a:t>
                      </a: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extLst>
                  <a:ext uri="{0D108BD9-81ED-4DB2-BD59-A6C34878D82A}">
                    <a16:rowId xmlns:a16="http://schemas.microsoft.com/office/drawing/2014/main" val="10003"/>
                  </a:ext>
                </a:extLst>
              </a:tr>
              <a:tr h="563750">
                <a:tc vMerge="1">
                  <a:txBody>
                    <a:bodyPr/>
                    <a:lstStyle/>
                    <a:p>
                      <a:endParaRPr lang="en-US" sz="1200" dirty="0">
                        <a:latin typeface="Gill Sans MT" panose="020B0502020104020203" pitchFamily="34" charset="0"/>
                        <a:ea typeface="微软雅黑 Light" panose="020B0502040204020203" pitchFamily="34" charset="-122"/>
                      </a:endParaRPr>
                    </a:p>
                  </a:txBody>
                  <a:tcPr/>
                </a:tc>
                <a:tc>
                  <a:txBody>
                    <a:bodyPr/>
                    <a:lstStyle/>
                    <a:p>
                      <a:pPr algn="ctr"/>
                      <a:r>
                        <a:rPr lang="en-US" sz="1200" dirty="0">
                          <a:latin typeface="微软雅黑" panose="020B0503020204020204" pitchFamily="34" charset="-122"/>
                          <a:ea typeface="微软雅黑" panose="020B0503020204020204" pitchFamily="34" charset="-122"/>
                          <a:cs typeface="Open Sans" panose="02010600030101010101" charset="0"/>
                        </a:rPr>
                        <a:t>Research </a:t>
                      </a:r>
                      <a:r>
                        <a:rPr lang="en-US" altLang="zh-CN" sz="1200" dirty="0">
                          <a:latin typeface="微软雅黑" panose="020B0503020204020204" pitchFamily="34" charset="-122"/>
                          <a:ea typeface="微软雅黑" panose="020B0503020204020204" pitchFamily="34" charset="-122"/>
                          <a:cs typeface="Open Sans" panose="02010600030101010101" charset="0"/>
                        </a:rPr>
                        <a:t>C</a:t>
                      </a:r>
                      <a:r>
                        <a:rPr lang="en-US" sz="1200" dirty="0">
                          <a:latin typeface="微软雅黑" panose="020B0503020204020204" pitchFamily="34" charset="-122"/>
                          <a:ea typeface="微软雅黑" panose="020B0503020204020204" pitchFamily="34" charset="-122"/>
                          <a:cs typeface="Open Sans" panose="02010600030101010101" charset="0"/>
                        </a:rPr>
                        <a:t>ost</a:t>
                      </a:r>
                    </a:p>
                    <a:p>
                      <a:pPr algn="ctr"/>
                      <a:r>
                        <a:rPr lang="zh-CN" altLang="en-US" sz="1200" dirty="0">
                          <a:latin typeface="微软雅黑" panose="020B0503020204020204" pitchFamily="34" charset="-122"/>
                          <a:ea typeface="微软雅黑" panose="020B0503020204020204" pitchFamily="34" charset="-122"/>
                          <a:cs typeface="Open Sans" panose="02010600030101010101" charset="0"/>
                        </a:rPr>
                        <a:t>研究成本</a:t>
                      </a: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cs typeface="Open Sans" panose="02010600030101010101" charset="0"/>
                        </a:rPr>
                        <a:t>CNY ¥ </a:t>
                      </a:r>
                      <a:r>
                        <a:rPr lang="en-US" altLang="zh-CN" sz="1200" dirty="0" err="1">
                          <a:latin typeface="微软雅黑" panose="020B0503020204020204" pitchFamily="34" charset="-122"/>
                          <a:ea typeface="微软雅黑" panose="020B0503020204020204" pitchFamily="34" charset="-122"/>
                          <a:cs typeface="Open Sans" panose="02010600030101010101" charset="0"/>
                        </a:rPr>
                        <a:t>xxxxxx</a:t>
                      </a:r>
                      <a:endParaRPr lang="en-US" altLang="zh-CN" sz="1200" dirty="0">
                        <a:latin typeface="微软雅黑" panose="020B0503020204020204" pitchFamily="34" charset="-122"/>
                        <a:ea typeface="微软雅黑" panose="020B0503020204020204" pitchFamily="34" charset="-122"/>
                        <a:cs typeface="Open Sans" panose="02010600030101010101" charset="0"/>
                      </a:endParaRPr>
                    </a:p>
                    <a:p>
                      <a:pPr algn="ctr"/>
                      <a:r>
                        <a:rPr lang="zh-CN" altLang="en-US" sz="1200" dirty="0">
                          <a:latin typeface="微软雅黑" panose="020B0503020204020204" pitchFamily="34" charset="-122"/>
                          <a:ea typeface="微软雅黑" panose="020B0503020204020204" pitchFamily="34" charset="-122"/>
                          <a:cs typeface="Open Sans" panose="02010600030101010101" charset="0"/>
                        </a:rPr>
                        <a:t>人民币 </a:t>
                      </a:r>
                      <a:r>
                        <a:rPr lang="en-US" altLang="zh-CN" sz="1200" dirty="0" err="1">
                          <a:latin typeface="微软雅黑" panose="020B0503020204020204" pitchFamily="34" charset="-122"/>
                          <a:ea typeface="微软雅黑" panose="020B0503020204020204" pitchFamily="34" charset="-122"/>
                          <a:cs typeface="Open Sans" panose="02010600030101010101" charset="0"/>
                        </a:rPr>
                        <a:t>xxxxxx</a:t>
                      </a: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extLst>
                  <a:ext uri="{0D108BD9-81ED-4DB2-BD59-A6C34878D82A}">
                    <a16:rowId xmlns:a16="http://schemas.microsoft.com/office/drawing/2014/main" val="10004"/>
                  </a:ext>
                </a:extLst>
              </a:tr>
              <a:tr h="563750">
                <a:tc rowSpan="2">
                  <a:txBody>
                    <a:bodyPr/>
                    <a:lstStyle/>
                    <a:p>
                      <a:pPr algn="ctr"/>
                      <a:r>
                        <a:rPr lang="en-US" sz="1200" b="1" dirty="0">
                          <a:latin typeface="微软雅黑" panose="020B0503020204020204" pitchFamily="34" charset="-122"/>
                          <a:ea typeface="微软雅黑" panose="020B0503020204020204" pitchFamily="34" charset="-122"/>
                          <a:cs typeface="Open Sans" panose="02010600030101010101" charset="0"/>
                        </a:rPr>
                        <a:t>BD Plan</a:t>
                      </a:r>
                    </a:p>
                    <a:p>
                      <a:pPr algn="ctr"/>
                      <a:endParaRPr lang="en-US" sz="1200" b="1" dirty="0">
                        <a:latin typeface="微软雅黑" panose="020B0503020204020204" pitchFamily="34" charset="-122"/>
                        <a:ea typeface="微软雅黑" panose="020B0503020204020204" pitchFamily="34" charset="-122"/>
                        <a:cs typeface="Open Sans" panose="02010600030101010101" charset="0"/>
                      </a:endParaRPr>
                    </a:p>
                    <a:p>
                      <a:pPr algn="ctr"/>
                      <a:r>
                        <a:rPr lang="zh-CN" altLang="en-US" sz="1200" b="1" dirty="0">
                          <a:latin typeface="微软雅黑" panose="020B0503020204020204" pitchFamily="34" charset="-122"/>
                          <a:ea typeface="微软雅黑" panose="020B0503020204020204" pitchFamily="34" charset="-122"/>
                          <a:cs typeface="Open Sans" panose="02010600030101010101" charset="0"/>
                        </a:rPr>
                        <a:t>商务计划</a:t>
                      </a:r>
                      <a:endParaRPr lang="en-US" sz="1200" b="1" dirty="0">
                        <a:latin typeface="微软雅黑" panose="020B0503020204020204" pitchFamily="34" charset="-122"/>
                        <a:ea typeface="微软雅黑" panose="020B0503020204020204" pitchFamily="34" charset="-122"/>
                        <a:cs typeface="Open Sans" panose="02010600030101010101" charset="0"/>
                      </a:endParaRPr>
                    </a:p>
                  </a:txBody>
                  <a:tcPr anchor="ctr">
                    <a:solidFill>
                      <a:srgbClr val="E7F2FC"/>
                    </a:solidFill>
                  </a:tcPr>
                </a:tc>
                <a:tc>
                  <a:txBody>
                    <a:bodyPr/>
                    <a:lstStyle/>
                    <a:p>
                      <a:pPr algn="ctr"/>
                      <a:r>
                        <a:rPr lang="en-US" altLang="zh-CN" sz="1200" b="0" i="0" u="none" strike="noStrike" cap="none" dirty="0">
                          <a:solidFill>
                            <a:schemeClr val="dk1"/>
                          </a:solidFill>
                          <a:latin typeface="微软雅黑" panose="020B0503020204020204" pitchFamily="34" charset="-122"/>
                          <a:ea typeface="微软雅黑" panose="020B0503020204020204" pitchFamily="34" charset="-122"/>
                          <a:cs typeface="Open Sans" panose="02010600030101010101" charset="0"/>
                          <a:sym typeface="Arial"/>
                        </a:rPr>
                        <a:t>Price</a:t>
                      </a:r>
                    </a:p>
                    <a:p>
                      <a:pPr algn="ctr"/>
                      <a:r>
                        <a:rPr lang="zh-CN" altLang="en-US" sz="1200" b="0" i="0" u="none" strike="noStrike" cap="none" dirty="0">
                          <a:solidFill>
                            <a:schemeClr val="dk1"/>
                          </a:solidFill>
                          <a:latin typeface="微软雅黑" panose="020B0503020204020204" pitchFamily="34" charset="-122"/>
                          <a:ea typeface="微软雅黑" panose="020B0503020204020204" pitchFamily="34" charset="-122"/>
                          <a:cs typeface="Open Sans" panose="02010600030101010101" charset="0"/>
                          <a:sym typeface="Arial"/>
                        </a:rPr>
                        <a:t>售价</a:t>
                      </a:r>
                      <a:endParaRPr lang="en-US" sz="1200" b="0" i="0" u="none" strike="noStrike" cap="none" dirty="0">
                        <a:solidFill>
                          <a:schemeClr val="dk1"/>
                        </a:solidFill>
                        <a:latin typeface="微软雅黑" panose="020B0503020204020204" pitchFamily="34" charset="-122"/>
                        <a:ea typeface="微软雅黑" panose="020B0503020204020204" pitchFamily="34" charset="-122"/>
                        <a:cs typeface="Open Sans" panose="02010600030101010101" charset="0"/>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微软雅黑" panose="020B0503020204020204" pitchFamily="34" charset="-122"/>
                          <a:ea typeface="微软雅黑" panose="020B0503020204020204" pitchFamily="34" charset="-122"/>
                          <a:cs typeface="Open Sans" panose="02010600030101010101" charset="0"/>
                        </a:rPr>
                        <a:t>CNY ¥ </a:t>
                      </a:r>
                      <a:r>
                        <a:rPr lang="en-US" altLang="zh-CN" sz="1200" dirty="0" err="1">
                          <a:latin typeface="微软雅黑" panose="020B0503020204020204" pitchFamily="34" charset="-122"/>
                          <a:ea typeface="微软雅黑" panose="020B0503020204020204" pitchFamily="34" charset="-122"/>
                          <a:cs typeface="Open Sans" panose="02010600030101010101" charset="0"/>
                        </a:rPr>
                        <a:t>xxxxxx</a:t>
                      </a:r>
                      <a:endParaRPr lang="en-US" sz="1200" baseline="0" dirty="0">
                        <a:latin typeface="微软雅黑" panose="020B0503020204020204" pitchFamily="34" charset="-122"/>
                        <a:ea typeface="微软雅黑" panose="020B0503020204020204" pitchFamily="34" charset="-122"/>
                        <a:cs typeface="Open Sans" panose="02010600030101010101"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CN" altLang="en-US" sz="1200" baseline="0" dirty="0">
                          <a:latin typeface="微软雅黑" panose="020B0503020204020204" pitchFamily="34" charset="-122"/>
                          <a:ea typeface="微软雅黑" panose="020B0503020204020204" pitchFamily="34" charset="-122"/>
                          <a:cs typeface="Open Sans" panose="02010600030101010101" charset="0"/>
                        </a:rPr>
                        <a:t>每份报告人民币 </a:t>
                      </a:r>
                      <a:r>
                        <a:rPr lang="en-US" altLang="zh-CN" sz="1200" dirty="0" err="1">
                          <a:latin typeface="微软雅黑" panose="020B0503020204020204" pitchFamily="34" charset="-122"/>
                          <a:ea typeface="微软雅黑" panose="020B0503020204020204" pitchFamily="34" charset="-122"/>
                          <a:cs typeface="Open Sans" panose="02010600030101010101" charset="0"/>
                        </a:rPr>
                        <a:t>xxxxxx</a:t>
                      </a:r>
                      <a:endParaRPr lang="en-US" altLang="zh-CN" sz="1200" dirty="0">
                        <a:latin typeface="微软雅黑" panose="020B0503020204020204" pitchFamily="34" charset="-122"/>
                        <a:ea typeface="微软雅黑" panose="020B0503020204020204" pitchFamily="34" charset="-122"/>
                        <a:cs typeface="Open Sans" panose="02010600030101010101" charset="0"/>
                      </a:endParaRPr>
                    </a:p>
                  </a:txBody>
                  <a:tcPr anchor="ctr"/>
                </a:tc>
                <a:extLst>
                  <a:ext uri="{0D108BD9-81ED-4DB2-BD59-A6C34878D82A}">
                    <a16:rowId xmlns:a16="http://schemas.microsoft.com/office/drawing/2014/main" val="10005"/>
                  </a:ext>
                </a:extLst>
              </a:tr>
              <a:tr h="624032">
                <a:tc vMerge="1">
                  <a:txBody>
                    <a:bodyPr/>
                    <a:lstStyle/>
                    <a:p>
                      <a:endParaRPr lang="en-US" sz="1200" dirty="0">
                        <a:latin typeface="Gill Sans MT" panose="020B0502020104020203" pitchFamily="34" charset="0"/>
                        <a:ea typeface="微软雅黑 Light" panose="020B0502040204020203" pitchFamily="34" charset="-122"/>
                      </a:endParaRPr>
                    </a:p>
                  </a:txBody>
                  <a:tcPr/>
                </a:tc>
                <a:tc>
                  <a:txBody>
                    <a:bodyPr/>
                    <a:lstStyle/>
                    <a:p>
                      <a:pPr algn="ctr"/>
                      <a:r>
                        <a:rPr lang="en-US" sz="1200" b="0" i="0" u="none" strike="noStrike" cap="none" dirty="0">
                          <a:solidFill>
                            <a:schemeClr val="dk1"/>
                          </a:solidFill>
                          <a:latin typeface="微软雅黑" panose="020B0503020204020204" pitchFamily="34" charset="-122"/>
                          <a:ea typeface="微软雅黑" panose="020B0503020204020204" pitchFamily="34" charset="-122"/>
                          <a:cs typeface="Open Sans" panose="02010600030101010101" charset="0"/>
                          <a:sym typeface="Arial"/>
                        </a:rPr>
                        <a:t>Revenue Forecast</a:t>
                      </a:r>
                    </a:p>
                    <a:p>
                      <a:pPr algn="ctr"/>
                      <a:r>
                        <a:rPr lang="zh-CN" altLang="en-US" sz="1200" b="0" i="0" u="none" strike="noStrike" cap="none" dirty="0">
                          <a:solidFill>
                            <a:schemeClr val="dk1"/>
                          </a:solidFill>
                          <a:latin typeface="微软雅黑" panose="020B0503020204020204" pitchFamily="34" charset="-122"/>
                          <a:ea typeface="微软雅黑" panose="020B0503020204020204" pitchFamily="34" charset="-122"/>
                          <a:cs typeface="Open Sans" panose="02010600030101010101" charset="0"/>
                          <a:sym typeface="Arial"/>
                        </a:rPr>
                        <a:t>收益预估</a:t>
                      </a:r>
                      <a:endParaRPr lang="en-US" sz="1200" b="0" i="0" u="none" strike="noStrike" cap="none" dirty="0">
                        <a:solidFill>
                          <a:schemeClr val="dk1"/>
                        </a:solidFill>
                        <a:latin typeface="微软雅黑" panose="020B0503020204020204" pitchFamily="34" charset="-122"/>
                        <a:ea typeface="微软雅黑" panose="020B0503020204020204" pitchFamily="34" charset="-122"/>
                        <a:cs typeface="Open Sans" panose="02010600030101010101" charset="0"/>
                        <a:sym typeface="Arial"/>
                      </a:endParaRPr>
                    </a:p>
                  </a:txBody>
                  <a:tcPr anchor="ctr"/>
                </a:tc>
                <a:tc>
                  <a:txBody>
                    <a:bodyPr/>
                    <a:lstStyle/>
                    <a:p>
                      <a:pPr algn="ctr"/>
                      <a:r>
                        <a:rPr lang="en-US" sz="1200" dirty="0">
                          <a:latin typeface="微软雅黑" panose="020B0503020204020204" pitchFamily="34" charset="-122"/>
                          <a:ea typeface="微软雅黑" panose="020B0503020204020204" pitchFamily="34" charset="-122"/>
                          <a:cs typeface="Open Sans" panose="02010600030101010101" charset="0"/>
                        </a:rPr>
                        <a:t>3 Copies with revenue CNY ¥ </a:t>
                      </a:r>
                      <a:r>
                        <a:rPr lang="en-US" sz="1200" dirty="0" err="1">
                          <a:latin typeface="微软雅黑" panose="020B0503020204020204" pitchFamily="34" charset="-122"/>
                          <a:ea typeface="微软雅黑" panose="020B0503020204020204" pitchFamily="34" charset="-122"/>
                          <a:cs typeface="Open Sans" panose="02010600030101010101" charset="0"/>
                        </a:rPr>
                        <a:t>xxxxxx</a:t>
                      </a:r>
                      <a:r>
                        <a:rPr lang="en-US" altLang="zh-CN" sz="1200" dirty="0">
                          <a:latin typeface="微软雅黑" panose="020B0503020204020204" pitchFamily="34" charset="-122"/>
                          <a:ea typeface="微软雅黑" panose="020B0503020204020204" pitchFamily="34" charset="-122"/>
                          <a:cs typeface="Open Sans" panose="02010600030101010101" charset="0"/>
                        </a:rPr>
                        <a:t> (</a:t>
                      </a:r>
                      <a:r>
                        <a:rPr lang="en-US" sz="1200" dirty="0">
                          <a:latin typeface="微软雅黑" panose="020B0503020204020204" pitchFamily="34" charset="-122"/>
                          <a:ea typeface="微软雅黑" panose="020B0503020204020204" pitchFamily="34" charset="-122"/>
                          <a:cs typeface="Open Sans" panose="02010600030101010101" charset="0"/>
                        </a:rPr>
                        <a:t>CTR=xx%)</a:t>
                      </a:r>
                    </a:p>
                    <a:p>
                      <a:pPr algn="ctr"/>
                      <a:r>
                        <a:rPr lang="zh-CN" altLang="en-US" sz="1200" dirty="0">
                          <a:latin typeface="微软雅黑" panose="020B0503020204020204" pitchFamily="34" charset="-122"/>
                          <a:ea typeface="微软雅黑" panose="020B0503020204020204" pitchFamily="34" charset="-122"/>
                          <a:cs typeface="Open Sans" panose="02010600030101010101" charset="0"/>
                        </a:rPr>
                        <a:t>出售</a:t>
                      </a:r>
                      <a:r>
                        <a:rPr lang="en-US" altLang="zh-CN" sz="1200" dirty="0">
                          <a:latin typeface="微软雅黑" panose="020B0503020204020204" pitchFamily="34" charset="-122"/>
                          <a:ea typeface="微软雅黑" panose="020B0503020204020204" pitchFamily="34" charset="-122"/>
                          <a:cs typeface="Open Sans" panose="02010600030101010101" charset="0"/>
                        </a:rPr>
                        <a:t>3</a:t>
                      </a:r>
                      <a:r>
                        <a:rPr lang="zh-CN" altLang="en-US" sz="1200" dirty="0">
                          <a:latin typeface="微软雅黑" panose="020B0503020204020204" pitchFamily="34" charset="-122"/>
                          <a:ea typeface="微软雅黑" panose="020B0503020204020204" pitchFamily="34" charset="-122"/>
                          <a:cs typeface="Open Sans" panose="02010600030101010101" charset="0"/>
                        </a:rPr>
                        <a:t>份报告收益人民币</a:t>
                      </a:r>
                      <a:r>
                        <a:rPr lang="zh-CN" altLang="en-US" sz="1200" baseline="0" dirty="0">
                          <a:latin typeface="微软雅黑" panose="020B0503020204020204" pitchFamily="34" charset="-122"/>
                          <a:ea typeface="微软雅黑" panose="020B0503020204020204" pitchFamily="34" charset="-122"/>
                          <a:cs typeface="Open Sans" panose="02010600030101010101" charset="0"/>
                        </a:rPr>
                        <a:t> </a:t>
                      </a:r>
                      <a:r>
                        <a:rPr lang="en-US" altLang="zh-CN" sz="1200" baseline="0" dirty="0" err="1">
                          <a:latin typeface="微软雅黑" panose="020B0503020204020204" pitchFamily="34" charset="-122"/>
                          <a:ea typeface="微软雅黑" panose="020B0503020204020204" pitchFamily="34" charset="-122"/>
                          <a:cs typeface="Open Sans" panose="02010600030101010101" charset="0"/>
                        </a:rPr>
                        <a:t>xxxxxx</a:t>
                      </a:r>
                      <a:r>
                        <a:rPr lang="zh-CN" altLang="en-US" sz="1200" baseline="0" dirty="0">
                          <a:latin typeface="微软雅黑" panose="020B0503020204020204" pitchFamily="34" charset="-122"/>
                          <a:ea typeface="微软雅黑" panose="020B0503020204020204" pitchFamily="34" charset="-122"/>
                          <a:cs typeface="Open Sans" panose="02010600030101010101" charset="0"/>
                        </a:rPr>
                        <a:t>（毛利率 </a:t>
                      </a:r>
                      <a:r>
                        <a:rPr lang="en-US" altLang="zh-CN" sz="1200" baseline="0" dirty="0">
                          <a:latin typeface="微软雅黑" panose="020B0503020204020204" pitchFamily="34" charset="-122"/>
                          <a:ea typeface="微软雅黑" panose="020B0503020204020204" pitchFamily="34" charset="-122"/>
                          <a:cs typeface="Open Sans" panose="02010600030101010101" charset="0"/>
                        </a:rPr>
                        <a:t>xx%</a:t>
                      </a:r>
                      <a:r>
                        <a:rPr lang="zh-CN" altLang="en-US" sz="1200" baseline="0" dirty="0">
                          <a:latin typeface="微软雅黑" panose="020B0503020204020204" pitchFamily="34" charset="-122"/>
                          <a:ea typeface="微软雅黑" panose="020B0503020204020204" pitchFamily="34" charset="-122"/>
                          <a:cs typeface="Open Sans" panose="02010600030101010101" charset="0"/>
                        </a:rPr>
                        <a:t>）</a:t>
                      </a:r>
                      <a:endParaRPr lang="en-US" sz="1200" dirty="0">
                        <a:latin typeface="微软雅黑" panose="020B0503020204020204" pitchFamily="34" charset="-122"/>
                        <a:ea typeface="微软雅黑" panose="020B0503020204020204" pitchFamily="34" charset="-122"/>
                        <a:cs typeface="Open Sans" panose="02010600030101010101" charset="0"/>
                      </a:endParaRP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1889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4" name="Picture 3" descr="A person standing in front of a store&#10;&#10;Description automatically generated">
            <a:extLst>
              <a:ext uri="{FF2B5EF4-FFF2-40B4-BE49-F238E27FC236}">
                <a16:creationId xmlns:a16="http://schemas.microsoft.com/office/drawing/2014/main" id="{BA771D14-921D-43BA-822B-515BB38621D3}"/>
              </a:ext>
            </a:extLst>
          </p:cNvPr>
          <p:cNvPicPr>
            <a:picLocks noChangeAspect="1"/>
          </p:cNvPicPr>
          <p:nvPr/>
        </p:nvPicPr>
        <p:blipFill>
          <a:blip r:embed="rId3">
            <a:alphaModFix amt="70000"/>
          </a:blip>
          <a:stretch>
            <a:fillRect/>
          </a:stretch>
        </p:blipFill>
        <p:spPr>
          <a:xfrm>
            <a:off x="178593" y="0"/>
            <a:ext cx="8965407" cy="5143500"/>
          </a:xfrm>
          <a:prstGeom prst="rect">
            <a:avLst/>
          </a:prstGeom>
        </p:spPr>
      </p:pic>
      <p:pic>
        <p:nvPicPr>
          <p:cNvPr id="698" name="Google Shape;698;p117"/>
          <p:cNvPicPr preferRelativeResize="0"/>
          <p:nvPr/>
        </p:nvPicPr>
        <p:blipFill rotWithShape="1">
          <a:blip r:embed="rId4">
            <a:alphaModFix/>
          </a:blip>
          <a:srcRect/>
          <a:stretch/>
        </p:blipFill>
        <p:spPr>
          <a:xfrm>
            <a:off x="8615032" y="0"/>
            <a:ext cx="235950" cy="339302"/>
          </a:xfrm>
          <a:prstGeom prst="rect">
            <a:avLst/>
          </a:prstGeom>
          <a:noFill/>
          <a:ln>
            <a:noFill/>
          </a:ln>
        </p:spPr>
      </p:pic>
      <p:sp>
        <p:nvSpPr>
          <p:cNvPr id="5" name="Google Shape;768;p124">
            <a:extLst>
              <a:ext uri="{FF2B5EF4-FFF2-40B4-BE49-F238E27FC236}">
                <a16:creationId xmlns:a16="http://schemas.microsoft.com/office/drawing/2014/main" id="{6C62BADB-137C-4D9E-B55E-8D27FE7F3E8F}"/>
              </a:ext>
            </a:extLst>
          </p:cNvPr>
          <p:cNvSpPr txBox="1">
            <a:spLocks/>
          </p:cNvSpPr>
          <p:nvPr/>
        </p:nvSpPr>
        <p:spPr>
          <a:xfrm>
            <a:off x="624840" y="518622"/>
            <a:ext cx="8046600" cy="4389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pPr>
              <a:buSzPts val="4200"/>
              <a:buFont typeface="Arial"/>
              <a:buNone/>
            </a:pPr>
            <a:r>
              <a:rPr lang="zh-CN" altLang="en-US" sz="5000" dirty="0">
                <a:solidFill>
                  <a:schemeClr val="tx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方法论</a:t>
            </a:r>
            <a:endParaRPr lang="en-US" sz="5000" dirty="0">
              <a:solidFill>
                <a:schemeClr val="tx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6949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16D3-199D-46B3-872B-A11F7460B91A}"/>
              </a:ext>
            </a:extLst>
          </p:cNvPr>
          <p:cNvSpPr>
            <a:spLocks noGrp="1"/>
          </p:cNvSpPr>
          <p:nvPr>
            <p:ph type="title"/>
          </p:nvPr>
        </p:nvSpPr>
        <p:spPr/>
        <p:txBody>
          <a:bodyPr/>
          <a:lstStyle/>
          <a:p>
            <a:r>
              <a:rPr lang="zh-CN" altLang="en-US" dirty="0">
                <a:solidFill>
                  <a:schemeClr val="bg2"/>
                </a:solidFill>
                <a:latin typeface="微软雅黑" panose="020B0503020204020204" pitchFamily="34" charset="-122"/>
                <a:ea typeface="微软雅黑" panose="020B0503020204020204" pitchFamily="34" charset="-122"/>
              </a:rPr>
              <a:t>购物篮分析</a:t>
            </a:r>
            <a:endParaRPr lang="en-US" dirty="0">
              <a:solidFill>
                <a:schemeClr val="bg2"/>
              </a:solidFill>
              <a:latin typeface="微软雅黑" panose="020B0503020204020204" pitchFamily="34" charset="-122"/>
              <a:ea typeface="微软雅黑" panose="020B0503020204020204" pitchFamily="34" charset="-122"/>
            </a:endParaRPr>
          </a:p>
        </p:txBody>
      </p:sp>
      <p:grpSp>
        <p:nvGrpSpPr>
          <p:cNvPr id="7" name="Group 4">
            <a:extLst>
              <a:ext uri="{FF2B5EF4-FFF2-40B4-BE49-F238E27FC236}">
                <a16:creationId xmlns:a16="http://schemas.microsoft.com/office/drawing/2014/main" id="{95CDECF5-7769-4B21-B4DE-5D2BF1D2B503}"/>
              </a:ext>
            </a:extLst>
          </p:cNvPr>
          <p:cNvGrpSpPr>
            <a:grpSpLocks noChangeAspect="1"/>
          </p:cNvGrpSpPr>
          <p:nvPr/>
        </p:nvGrpSpPr>
        <p:grpSpPr bwMode="auto">
          <a:xfrm>
            <a:off x="3986286" y="1715642"/>
            <a:ext cx="1171426" cy="1185373"/>
            <a:chOff x="2628" y="1365"/>
            <a:chExt cx="504" cy="510"/>
          </a:xfrm>
        </p:grpSpPr>
        <p:sp>
          <p:nvSpPr>
            <p:cNvPr id="8" name="AutoShape 3">
              <a:extLst>
                <a:ext uri="{FF2B5EF4-FFF2-40B4-BE49-F238E27FC236}">
                  <a16:creationId xmlns:a16="http://schemas.microsoft.com/office/drawing/2014/main" id="{290C1B38-DB75-4885-A153-3ACA96097E52}"/>
                </a:ext>
              </a:extLst>
            </p:cNvPr>
            <p:cNvSpPr>
              <a:spLocks noChangeAspect="1" noChangeArrowheads="1" noTextEdit="1"/>
            </p:cNvSpPr>
            <p:nvPr/>
          </p:nvSpPr>
          <p:spPr bwMode="auto">
            <a:xfrm>
              <a:off x="2628" y="1365"/>
              <a:ext cx="50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9" name="Freeform 5">
              <a:extLst>
                <a:ext uri="{FF2B5EF4-FFF2-40B4-BE49-F238E27FC236}">
                  <a16:creationId xmlns:a16="http://schemas.microsoft.com/office/drawing/2014/main" id="{434A7B84-668A-4E45-B082-A419318E8926}"/>
                </a:ext>
              </a:extLst>
            </p:cNvPr>
            <p:cNvSpPr>
              <a:spLocks/>
            </p:cNvSpPr>
            <p:nvPr/>
          </p:nvSpPr>
          <p:spPr bwMode="auto">
            <a:xfrm>
              <a:off x="2630" y="1424"/>
              <a:ext cx="453" cy="453"/>
            </a:xfrm>
            <a:custGeom>
              <a:avLst/>
              <a:gdLst>
                <a:gd name="T0" fmla="*/ 112 w 224"/>
                <a:gd name="T1" fmla="*/ 224 h 224"/>
                <a:gd name="T2" fmla="*/ 0 w 224"/>
                <a:gd name="T3" fmla="*/ 112 h 224"/>
                <a:gd name="T4" fmla="*/ 112 w 224"/>
                <a:gd name="T5" fmla="*/ 0 h 224"/>
                <a:gd name="T6" fmla="*/ 177 w 224"/>
                <a:gd name="T7" fmla="*/ 21 h 224"/>
                <a:gd name="T8" fmla="*/ 173 w 224"/>
                <a:gd name="T9" fmla="*/ 28 h 224"/>
                <a:gd name="T10" fmla="*/ 112 w 224"/>
                <a:gd name="T11" fmla="*/ 8 h 224"/>
                <a:gd name="T12" fmla="*/ 8 w 224"/>
                <a:gd name="T13" fmla="*/ 112 h 224"/>
                <a:gd name="T14" fmla="*/ 112 w 224"/>
                <a:gd name="T15" fmla="*/ 216 h 224"/>
                <a:gd name="T16" fmla="*/ 216 w 224"/>
                <a:gd name="T17" fmla="*/ 112 h 224"/>
                <a:gd name="T18" fmla="*/ 193 w 224"/>
                <a:gd name="T19" fmla="*/ 47 h 224"/>
                <a:gd name="T20" fmla="*/ 199 w 224"/>
                <a:gd name="T21" fmla="*/ 42 h 224"/>
                <a:gd name="T22" fmla="*/ 224 w 224"/>
                <a:gd name="T23" fmla="*/ 112 h 224"/>
                <a:gd name="T24" fmla="*/ 112 w 224"/>
                <a:gd name="T25"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224">
                  <a:moveTo>
                    <a:pt x="112" y="224"/>
                  </a:moveTo>
                  <a:cubicBezTo>
                    <a:pt x="50" y="224"/>
                    <a:pt x="0" y="174"/>
                    <a:pt x="0" y="112"/>
                  </a:cubicBezTo>
                  <a:cubicBezTo>
                    <a:pt x="0" y="50"/>
                    <a:pt x="50" y="0"/>
                    <a:pt x="112" y="0"/>
                  </a:cubicBezTo>
                  <a:cubicBezTo>
                    <a:pt x="135" y="0"/>
                    <a:pt x="158" y="7"/>
                    <a:pt x="177" y="21"/>
                  </a:cubicBezTo>
                  <a:cubicBezTo>
                    <a:pt x="173" y="28"/>
                    <a:pt x="173" y="28"/>
                    <a:pt x="173" y="28"/>
                  </a:cubicBezTo>
                  <a:cubicBezTo>
                    <a:pt x="155" y="15"/>
                    <a:pt x="134" y="8"/>
                    <a:pt x="112" y="8"/>
                  </a:cubicBezTo>
                  <a:cubicBezTo>
                    <a:pt x="54" y="8"/>
                    <a:pt x="8" y="55"/>
                    <a:pt x="8" y="112"/>
                  </a:cubicBezTo>
                  <a:cubicBezTo>
                    <a:pt x="8" y="169"/>
                    <a:pt x="54" y="216"/>
                    <a:pt x="112" y="216"/>
                  </a:cubicBezTo>
                  <a:cubicBezTo>
                    <a:pt x="169" y="216"/>
                    <a:pt x="216" y="169"/>
                    <a:pt x="216" y="112"/>
                  </a:cubicBezTo>
                  <a:cubicBezTo>
                    <a:pt x="216" y="88"/>
                    <a:pt x="208" y="66"/>
                    <a:pt x="193" y="47"/>
                  </a:cubicBezTo>
                  <a:cubicBezTo>
                    <a:pt x="199" y="42"/>
                    <a:pt x="199" y="42"/>
                    <a:pt x="199" y="42"/>
                  </a:cubicBezTo>
                  <a:cubicBezTo>
                    <a:pt x="215" y="62"/>
                    <a:pt x="224" y="86"/>
                    <a:pt x="224" y="112"/>
                  </a:cubicBezTo>
                  <a:cubicBezTo>
                    <a:pt x="224" y="174"/>
                    <a:pt x="173" y="224"/>
                    <a:pt x="112" y="2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10" name="Freeform 6">
              <a:extLst>
                <a:ext uri="{FF2B5EF4-FFF2-40B4-BE49-F238E27FC236}">
                  <a16:creationId xmlns:a16="http://schemas.microsoft.com/office/drawing/2014/main" id="{3C2012CC-D463-40C5-AFF4-C1781711FC0B}"/>
                </a:ext>
              </a:extLst>
            </p:cNvPr>
            <p:cNvSpPr>
              <a:spLocks noEditPoints="1"/>
            </p:cNvSpPr>
            <p:nvPr/>
          </p:nvSpPr>
          <p:spPr bwMode="auto">
            <a:xfrm>
              <a:off x="2699" y="1493"/>
              <a:ext cx="316" cy="315"/>
            </a:xfrm>
            <a:custGeom>
              <a:avLst/>
              <a:gdLst>
                <a:gd name="T0" fmla="*/ 78 w 156"/>
                <a:gd name="T1" fmla="*/ 156 h 156"/>
                <a:gd name="T2" fmla="*/ 0 w 156"/>
                <a:gd name="T3" fmla="*/ 78 h 156"/>
                <a:gd name="T4" fmla="*/ 78 w 156"/>
                <a:gd name="T5" fmla="*/ 0 h 156"/>
                <a:gd name="T6" fmla="*/ 156 w 156"/>
                <a:gd name="T7" fmla="*/ 78 h 156"/>
                <a:gd name="T8" fmla="*/ 78 w 156"/>
                <a:gd name="T9" fmla="*/ 156 h 156"/>
                <a:gd name="T10" fmla="*/ 78 w 156"/>
                <a:gd name="T11" fmla="*/ 8 h 156"/>
                <a:gd name="T12" fmla="*/ 8 w 156"/>
                <a:gd name="T13" fmla="*/ 78 h 156"/>
                <a:gd name="T14" fmla="*/ 78 w 156"/>
                <a:gd name="T15" fmla="*/ 148 h 156"/>
                <a:gd name="T16" fmla="*/ 148 w 156"/>
                <a:gd name="T17" fmla="*/ 78 h 156"/>
                <a:gd name="T18" fmla="*/ 78 w 156"/>
                <a:gd name="T1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6">
                  <a:moveTo>
                    <a:pt x="78" y="156"/>
                  </a:moveTo>
                  <a:cubicBezTo>
                    <a:pt x="35" y="156"/>
                    <a:pt x="0" y="121"/>
                    <a:pt x="0" y="78"/>
                  </a:cubicBezTo>
                  <a:cubicBezTo>
                    <a:pt x="0" y="35"/>
                    <a:pt x="35" y="0"/>
                    <a:pt x="78" y="0"/>
                  </a:cubicBezTo>
                  <a:cubicBezTo>
                    <a:pt x="121" y="0"/>
                    <a:pt x="156" y="35"/>
                    <a:pt x="156" y="78"/>
                  </a:cubicBezTo>
                  <a:cubicBezTo>
                    <a:pt x="156" y="121"/>
                    <a:pt x="121" y="156"/>
                    <a:pt x="78" y="156"/>
                  </a:cubicBezTo>
                  <a:close/>
                  <a:moveTo>
                    <a:pt x="78" y="8"/>
                  </a:moveTo>
                  <a:cubicBezTo>
                    <a:pt x="39" y="8"/>
                    <a:pt x="8" y="39"/>
                    <a:pt x="8" y="78"/>
                  </a:cubicBezTo>
                  <a:cubicBezTo>
                    <a:pt x="8" y="116"/>
                    <a:pt x="39" y="148"/>
                    <a:pt x="78" y="148"/>
                  </a:cubicBezTo>
                  <a:cubicBezTo>
                    <a:pt x="116" y="148"/>
                    <a:pt x="148" y="116"/>
                    <a:pt x="148" y="78"/>
                  </a:cubicBezTo>
                  <a:cubicBezTo>
                    <a:pt x="148" y="39"/>
                    <a:pt x="116" y="8"/>
                    <a:pt x="7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11" name="Freeform 7">
              <a:extLst>
                <a:ext uri="{FF2B5EF4-FFF2-40B4-BE49-F238E27FC236}">
                  <a16:creationId xmlns:a16="http://schemas.microsoft.com/office/drawing/2014/main" id="{6A593815-5EC4-4C75-A221-6227C01C8935}"/>
                </a:ext>
              </a:extLst>
            </p:cNvPr>
            <p:cNvSpPr>
              <a:spLocks noEditPoints="1"/>
            </p:cNvSpPr>
            <p:nvPr/>
          </p:nvSpPr>
          <p:spPr bwMode="auto">
            <a:xfrm>
              <a:off x="2772" y="1565"/>
              <a:ext cx="168" cy="170"/>
            </a:xfrm>
            <a:custGeom>
              <a:avLst/>
              <a:gdLst>
                <a:gd name="T0" fmla="*/ 42 w 83"/>
                <a:gd name="T1" fmla="*/ 84 h 84"/>
                <a:gd name="T2" fmla="*/ 0 w 83"/>
                <a:gd name="T3" fmla="*/ 42 h 84"/>
                <a:gd name="T4" fmla="*/ 42 w 83"/>
                <a:gd name="T5" fmla="*/ 0 h 84"/>
                <a:gd name="T6" fmla="*/ 83 w 83"/>
                <a:gd name="T7" fmla="*/ 42 h 84"/>
                <a:gd name="T8" fmla="*/ 42 w 83"/>
                <a:gd name="T9" fmla="*/ 84 h 84"/>
                <a:gd name="T10" fmla="*/ 42 w 83"/>
                <a:gd name="T11" fmla="*/ 8 h 84"/>
                <a:gd name="T12" fmla="*/ 8 w 83"/>
                <a:gd name="T13" fmla="*/ 42 h 84"/>
                <a:gd name="T14" fmla="*/ 42 w 83"/>
                <a:gd name="T15" fmla="*/ 76 h 84"/>
                <a:gd name="T16" fmla="*/ 75 w 83"/>
                <a:gd name="T17" fmla="*/ 42 h 84"/>
                <a:gd name="T18" fmla="*/ 42 w 83"/>
                <a:gd name="T19"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4">
                  <a:moveTo>
                    <a:pt x="42" y="84"/>
                  </a:moveTo>
                  <a:cubicBezTo>
                    <a:pt x="19" y="84"/>
                    <a:pt x="0" y="65"/>
                    <a:pt x="0" y="42"/>
                  </a:cubicBezTo>
                  <a:cubicBezTo>
                    <a:pt x="0" y="19"/>
                    <a:pt x="19" y="0"/>
                    <a:pt x="42" y="0"/>
                  </a:cubicBezTo>
                  <a:cubicBezTo>
                    <a:pt x="65" y="0"/>
                    <a:pt x="83" y="19"/>
                    <a:pt x="83" y="42"/>
                  </a:cubicBezTo>
                  <a:cubicBezTo>
                    <a:pt x="83" y="65"/>
                    <a:pt x="65" y="84"/>
                    <a:pt x="42" y="84"/>
                  </a:cubicBezTo>
                  <a:close/>
                  <a:moveTo>
                    <a:pt x="42" y="8"/>
                  </a:moveTo>
                  <a:cubicBezTo>
                    <a:pt x="23" y="8"/>
                    <a:pt x="8" y="23"/>
                    <a:pt x="8" y="42"/>
                  </a:cubicBezTo>
                  <a:cubicBezTo>
                    <a:pt x="8" y="61"/>
                    <a:pt x="23" y="76"/>
                    <a:pt x="42" y="76"/>
                  </a:cubicBezTo>
                  <a:cubicBezTo>
                    <a:pt x="60" y="76"/>
                    <a:pt x="75" y="61"/>
                    <a:pt x="75" y="42"/>
                  </a:cubicBezTo>
                  <a:cubicBezTo>
                    <a:pt x="75" y="23"/>
                    <a:pt x="60" y="8"/>
                    <a:pt x="4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12" name="Oval 8">
              <a:extLst>
                <a:ext uri="{FF2B5EF4-FFF2-40B4-BE49-F238E27FC236}">
                  <a16:creationId xmlns:a16="http://schemas.microsoft.com/office/drawing/2014/main" id="{C360266E-236E-485D-B2EE-2F86E8C5C7A4}"/>
                </a:ext>
              </a:extLst>
            </p:cNvPr>
            <p:cNvSpPr>
              <a:spLocks noChangeArrowheads="1"/>
            </p:cNvSpPr>
            <p:nvPr/>
          </p:nvSpPr>
          <p:spPr bwMode="auto">
            <a:xfrm>
              <a:off x="2832" y="1626"/>
              <a:ext cx="49" cy="49"/>
            </a:xfrm>
            <a:prstGeom prst="ellipse">
              <a:avLst/>
            </a:pr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13" name="Freeform 9">
              <a:extLst>
                <a:ext uri="{FF2B5EF4-FFF2-40B4-BE49-F238E27FC236}">
                  <a16:creationId xmlns:a16="http://schemas.microsoft.com/office/drawing/2014/main" id="{C909884B-6732-46A7-B87C-24C5929676D7}"/>
                </a:ext>
              </a:extLst>
            </p:cNvPr>
            <p:cNvSpPr>
              <a:spLocks/>
            </p:cNvSpPr>
            <p:nvPr/>
          </p:nvSpPr>
          <p:spPr bwMode="auto">
            <a:xfrm>
              <a:off x="2851" y="1406"/>
              <a:ext cx="246" cy="250"/>
            </a:xfrm>
            <a:custGeom>
              <a:avLst/>
              <a:gdLst>
                <a:gd name="T0" fmla="*/ 12 w 246"/>
                <a:gd name="T1" fmla="*/ 250 h 250"/>
                <a:gd name="T2" fmla="*/ 0 w 246"/>
                <a:gd name="T3" fmla="*/ 238 h 250"/>
                <a:gd name="T4" fmla="*/ 234 w 246"/>
                <a:gd name="T5" fmla="*/ 0 h 250"/>
                <a:gd name="T6" fmla="*/ 246 w 246"/>
                <a:gd name="T7" fmla="*/ 10 h 250"/>
                <a:gd name="T8" fmla="*/ 12 w 246"/>
                <a:gd name="T9" fmla="*/ 250 h 250"/>
              </a:gdLst>
              <a:ahLst/>
              <a:cxnLst>
                <a:cxn ang="0">
                  <a:pos x="T0" y="T1"/>
                </a:cxn>
                <a:cxn ang="0">
                  <a:pos x="T2" y="T3"/>
                </a:cxn>
                <a:cxn ang="0">
                  <a:pos x="T4" y="T5"/>
                </a:cxn>
                <a:cxn ang="0">
                  <a:pos x="T6" y="T7"/>
                </a:cxn>
                <a:cxn ang="0">
                  <a:pos x="T8" y="T9"/>
                </a:cxn>
              </a:cxnLst>
              <a:rect l="0" t="0" r="r" b="b"/>
              <a:pathLst>
                <a:path w="246" h="250">
                  <a:moveTo>
                    <a:pt x="12" y="250"/>
                  </a:moveTo>
                  <a:lnTo>
                    <a:pt x="0" y="238"/>
                  </a:lnTo>
                  <a:lnTo>
                    <a:pt x="234" y="0"/>
                  </a:lnTo>
                  <a:lnTo>
                    <a:pt x="246" y="10"/>
                  </a:lnTo>
                  <a:lnTo>
                    <a:pt x="12"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14" name="Freeform 10">
              <a:extLst>
                <a:ext uri="{FF2B5EF4-FFF2-40B4-BE49-F238E27FC236}">
                  <a16:creationId xmlns:a16="http://schemas.microsoft.com/office/drawing/2014/main" id="{72EA612F-5BA1-49F1-BE42-DC63AB1A1064}"/>
                </a:ext>
              </a:extLst>
            </p:cNvPr>
            <p:cNvSpPr>
              <a:spLocks noEditPoints="1"/>
            </p:cNvSpPr>
            <p:nvPr/>
          </p:nvSpPr>
          <p:spPr bwMode="auto">
            <a:xfrm>
              <a:off x="2978" y="1365"/>
              <a:ext cx="152" cy="158"/>
            </a:xfrm>
            <a:custGeom>
              <a:avLst/>
              <a:gdLst>
                <a:gd name="T0" fmla="*/ 69 w 152"/>
                <a:gd name="T1" fmla="*/ 158 h 158"/>
                <a:gd name="T2" fmla="*/ 0 w 152"/>
                <a:gd name="T3" fmla="*/ 158 h 158"/>
                <a:gd name="T4" fmla="*/ 0 w 152"/>
                <a:gd name="T5" fmla="*/ 89 h 158"/>
                <a:gd name="T6" fmla="*/ 87 w 152"/>
                <a:gd name="T7" fmla="*/ 0 h 158"/>
                <a:gd name="T8" fmla="*/ 87 w 152"/>
                <a:gd name="T9" fmla="*/ 69 h 158"/>
                <a:gd name="T10" fmla="*/ 152 w 152"/>
                <a:gd name="T11" fmla="*/ 69 h 158"/>
                <a:gd name="T12" fmla="*/ 69 w 152"/>
                <a:gd name="T13" fmla="*/ 158 h 158"/>
                <a:gd name="T14" fmla="*/ 16 w 152"/>
                <a:gd name="T15" fmla="*/ 142 h 158"/>
                <a:gd name="T16" fmla="*/ 61 w 152"/>
                <a:gd name="T17" fmla="*/ 142 h 158"/>
                <a:gd name="T18" fmla="*/ 113 w 152"/>
                <a:gd name="T19" fmla="*/ 85 h 158"/>
                <a:gd name="T20" fmla="*/ 71 w 152"/>
                <a:gd name="T21" fmla="*/ 85 h 158"/>
                <a:gd name="T22" fmla="*/ 71 w 152"/>
                <a:gd name="T23" fmla="*/ 38 h 158"/>
                <a:gd name="T24" fmla="*/ 16 w 152"/>
                <a:gd name="T25" fmla="*/ 95 h 158"/>
                <a:gd name="T26" fmla="*/ 16 w 152"/>
                <a:gd name="T27" fmla="*/ 1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58">
                  <a:moveTo>
                    <a:pt x="69" y="158"/>
                  </a:moveTo>
                  <a:lnTo>
                    <a:pt x="0" y="158"/>
                  </a:lnTo>
                  <a:lnTo>
                    <a:pt x="0" y="89"/>
                  </a:lnTo>
                  <a:lnTo>
                    <a:pt x="87" y="0"/>
                  </a:lnTo>
                  <a:lnTo>
                    <a:pt x="87" y="69"/>
                  </a:lnTo>
                  <a:lnTo>
                    <a:pt x="152" y="69"/>
                  </a:lnTo>
                  <a:lnTo>
                    <a:pt x="69" y="158"/>
                  </a:lnTo>
                  <a:close/>
                  <a:moveTo>
                    <a:pt x="16" y="142"/>
                  </a:moveTo>
                  <a:lnTo>
                    <a:pt x="61" y="142"/>
                  </a:lnTo>
                  <a:lnTo>
                    <a:pt x="113" y="85"/>
                  </a:lnTo>
                  <a:lnTo>
                    <a:pt x="71" y="85"/>
                  </a:lnTo>
                  <a:lnTo>
                    <a:pt x="71" y="38"/>
                  </a:lnTo>
                  <a:lnTo>
                    <a:pt x="16" y="95"/>
                  </a:lnTo>
                  <a:lnTo>
                    <a:pt x="16"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grpSp>
      <p:grpSp>
        <p:nvGrpSpPr>
          <p:cNvPr id="16" name="Group 13">
            <a:extLst>
              <a:ext uri="{FF2B5EF4-FFF2-40B4-BE49-F238E27FC236}">
                <a16:creationId xmlns:a16="http://schemas.microsoft.com/office/drawing/2014/main" id="{626D292F-D303-4C5E-BA1B-53649050C313}"/>
              </a:ext>
            </a:extLst>
          </p:cNvPr>
          <p:cNvGrpSpPr>
            <a:grpSpLocks noChangeAspect="1"/>
          </p:cNvGrpSpPr>
          <p:nvPr/>
        </p:nvGrpSpPr>
        <p:grpSpPr bwMode="auto">
          <a:xfrm>
            <a:off x="6197801" y="1662649"/>
            <a:ext cx="1196529" cy="1319250"/>
            <a:chOff x="2646" y="1362"/>
            <a:chExt cx="468" cy="516"/>
          </a:xfrm>
        </p:grpSpPr>
        <p:sp>
          <p:nvSpPr>
            <p:cNvPr id="17" name="AutoShape 12">
              <a:extLst>
                <a:ext uri="{FF2B5EF4-FFF2-40B4-BE49-F238E27FC236}">
                  <a16:creationId xmlns:a16="http://schemas.microsoft.com/office/drawing/2014/main" id="{6C8D7D08-9F68-4277-B2F3-799A783A4008}"/>
                </a:ext>
              </a:extLst>
            </p:cNvPr>
            <p:cNvSpPr>
              <a:spLocks noChangeAspect="1" noChangeArrowheads="1" noTextEdit="1"/>
            </p:cNvSpPr>
            <p:nvPr/>
          </p:nvSpPr>
          <p:spPr bwMode="auto">
            <a:xfrm>
              <a:off x="2646" y="1362"/>
              <a:ext cx="468"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18" name="Freeform 14">
              <a:extLst>
                <a:ext uri="{FF2B5EF4-FFF2-40B4-BE49-F238E27FC236}">
                  <a16:creationId xmlns:a16="http://schemas.microsoft.com/office/drawing/2014/main" id="{8C5F0684-30E2-4586-82F9-BE2A82B9C535}"/>
                </a:ext>
              </a:extLst>
            </p:cNvPr>
            <p:cNvSpPr>
              <a:spLocks/>
            </p:cNvSpPr>
            <p:nvPr/>
          </p:nvSpPr>
          <p:spPr bwMode="auto">
            <a:xfrm>
              <a:off x="2684" y="1411"/>
              <a:ext cx="167" cy="230"/>
            </a:xfrm>
            <a:custGeom>
              <a:avLst/>
              <a:gdLst>
                <a:gd name="T0" fmla="*/ 0 w 82"/>
                <a:gd name="T1" fmla="*/ 114 h 114"/>
                <a:gd name="T2" fmla="*/ 0 w 82"/>
                <a:gd name="T3" fmla="*/ 103 h 114"/>
                <a:gd name="T4" fmla="*/ 80 w 82"/>
                <a:gd name="T5" fmla="*/ 0 h 114"/>
                <a:gd name="T6" fmla="*/ 82 w 82"/>
                <a:gd name="T7" fmla="*/ 8 h 114"/>
                <a:gd name="T8" fmla="*/ 8 w 82"/>
                <a:gd name="T9" fmla="*/ 103 h 114"/>
                <a:gd name="T10" fmla="*/ 8 w 82"/>
                <a:gd name="T11" fmla="*/ 113 h 114"/>
                <a:gd name="T12" fmla="*/ 0 w 82"/>
                <a:gd name="T13" fmla="*/ 114 h 114"/>
              </a:gdLst>
              <a:ahLst/>
              <a:cxnLst>
                <a:cxn ang="0">
                  <a:pos x="T0" y="T1"/>
                </a:cxn>
                <a:cxn ang="0">
                  <a:pos x="T2" y="T3"/>
                </a:cxn>
                <a:cxn ang="0">
                  <a:pos x="T4" y="T5"/>
                </a:cxn>
                <a:cxn ang="0">
                  <a:pos x="T6" y="T7"/>
                </a:cxn>
                <a:cxn ang="0">
                  <a:pos x="T8" y="T9"/>
                </a:cxn>
                <a:cxn ang="0">
                  <a:pos x="T10" y="T11"/>
                </a:cxn>
                <a:cxn ang="0">
                  <a:pos x="T12" y="T13"/>
                </a:cxn>
              </a:cxnLst>
              <a:rect l="0" t="0" r="r" b="b"/>
              <a:pathLst>
                <a:path w="82" h="114">
                  <a:moveTo>
                    <a:pt x="0" y="114"/>
                  </a:moveTo>
                  <a:cubicBezTo>
                    <a:pt x="0" y="111"/>
                    <a:pt x="0" y="107"/>
                    <a:pt x="0" y="103"/>
                  </a:cubicBezTo>
                  <a:cubicBezTo>
                    <a:pt x="0" y="54"/>
                    <a:pt x="33" y="12"/>
                    <a:pt x="80" y="0"/>
                  </a:cubicBezTo>
                  <a:cubicBezTo>
                    <a:pt x="82" y="8"/>
                    <a:pt x="82" y="8"/>
                    <a:pt x="82" y="8"/>
                  </a:cubicBezTo>
                  <a:cubicBezTo>
                    <a:pt x="38" y="19"/>
                    <a:pt x="8" y="58"/>
                    <a:pt x="8" y="103"/>
                  </a:cubicBezTo>
                  <a:cubicBezTo>
                    <a:pt x="8" y="107"/>
                    <a:pt x="8" y="110"/>
                    <a:pt x="8" y="113"/>
                  </a:cubicBezTo>
                  <a:lnTo>
                    <a:pt x="0"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19" name="Freeform 15">
              <a:extLst>
                <a:ext uri="{FF2B5EF4-FFF2-40B4-BE49-F238E27FC236}">
                  <a16:creationId xmlns:a16="http://schemas.microsoft.com/office/drawing/2014/main" id="{3EB08DFF-314B-4CFF-A026-460ABC15BA6D}"/>
                </a:ext>
              </a:extLst>
            </p:cNvPr>
            <p:cNvSpPr>
              <a:spLocks/>
            </p:cNvSpPr>
            <p:nvPr/>
          </p:nvSpPr>
          <p:spPr bwMode="auto">
            <a:xfrm>
              <a:off x="2948" y="1599"/>
              <a:ext cx="166" cy="229"/>
            </a:xfrm>
            <a:custGeom>
              <a:avLst/>
              <a:gdLst>
                <a:gd name="T0" fmla="*/ 1 w 82"/>
                <a:gd name="T1" fmla="*/ 113 h 113"/>
                <a:gd name="T2" fmla="*/ 0 w 82"/>
                <a:gd name="T3" fmla="*/ 106 h 113"/>
                <a:gd name="T4" fmla="*/ 74 w 82"/>
                <a:gd name="T5" fmla="*/ 10 h 113"/>
                <a:gd name="T6" fmla="*/ 74 w 82"/>
                <a:gd name="T7" fmla="*/ 1 h 113"/>
                <a:gd name="T8" fmla="*/ 82 w 82"/>
                <a:gd name="T9" fmla="*/ 0 h 113"/>
                <a:gd name="T10" fmla="*/ 82 w 82"/>
                <a:gd name="T11" fmla="*/ 10 h 113"/>
                <a:gd name="T12" fmla="*/ 1 w 82"/>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82" h="113">
                  <a:moveTo>
                    <a:pt x="1" y="113"/>
                  </a:moveTo>
                  <a:cubicBezTo>
                    <a:pt x="0" y="106"/>
                    <a:pt x="0" y="106"/>
                    <a:pt x="0" y="106"/>
                  </a:cubicBezTo>
                  <a:cubicBezTo>
                    <a:pt x="44" y="95"/>
                    <a:pt x="74" y="56"/>
                    <a:pt x="74" y="10"/>
                  </a:cubicBezTo>
                  <a:cubicBezTo>
                    <a:pt x="74" y="7"/>
                    <a:pt x="74" y="4"/>
                    <a:pt x="74" y="1"/>
                  </a:cubicBezTo>
                  <a:cubicBezTo>
                    <a:pt x="82" y="0"/>
                    <a:pt x="82" y="0"/>
                    <a:pt x="82" y="0"/>
                  </a:cubicBezTo>
                  <a:cubicBezTo>
                    <a:pt x="82" y="3"/>
                    <a:pt x="82" y="7"/>
                    <a:pt x="82" y="10"/>
                  </a:cubicBezTo>
                  <a:cubicBezTo>
                    <a:pt x="82" y="59"/>
                    <a:pt x="49" y="102"/>
                    <a:pt x="1" y="1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20" name="Freeform 16">
              <a:extLst>
                <a:ext uri="{FF2B5EF4-FFF2-40B4-BE49-F238E27FC236}">
                  <a16:creationId xmlns:a16="http://schemas.microsoft.com/office/drawing/2014/main" id="{47605A6A-6410-4882-B9E1-73EC7057B942}"/>
                </a:ext>
              </a:extLst>
            </p:cNvPr>
            <p:cNvSpPr>
              <a:spLocks/>
            </p:cNvSpPr>
            <p:nvPr/>
          </p:nvSpPr>
          <p:spPr bwMode="auto">
            <a:xfrm>
              <a:off x="2691" y="1666"/>
              <a:ext cx="222" cy="170"/>
            </a:xfrm>
            <a:custGeom>
              <a:avLst/>
              <a:gdLst>
                <a:gd name="T0" fmla="*/ 103 w 110"/>
                <a:gd name="T1" fmla="*/ 84 h 84"/>
                <a:gd name="T2" fmla="*/ 0 w 110"/>
                <a:gd name="T3" fmla="*/ 2 h 84"/>
                <a:gd name="T4" fmla="*/ 7 w 110"/>
                <a:gd name="T5" fmla="*/ 0 h 84"/>
                <a:gd name="T6" fmla="*/ 103 w 110"/>
                <a:gd name="T7" fmla="*/ 76 h 84"/>
                <a:gd name="T8" fmla="*/ 110 w 110"/>
                <a:gd name="T9" fmla="*/ 75 h 84"/>
                <a:gd name="T10" fmla="*/ 110 w 110"/>
                <a:gd name="T11" fmla="*/ 83 h 84"/>
                <a:gd name="T12" fmla="*/ 103 w 110"/>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10" h="84">
                  <a:moveTo>
                    <a:pt x="103" y="84"/>
                  </a:moveTo>
                  <a:cubicBezTo>
                    <a:pt x="54" y="84"/>
                    <a:pt x="11" y="50"/>
                    <a:pt x="0" y="2"/>
                  </a:cubicBezTo>
                  <a:cubicBezTo>
                    <a:pt x="7" y="0"/>
                    <a:pt x="7" y="0"/>
                    <a:pt x="7" y="0"/>
                  </a:cubicBezTo>
                  <a:cubicBezTo>
                    <a:pt x="18" y="45"/>
                    <a:pt x="57" y="76"/>
                    <a:pt x="103" y="76"/>
                  </a:cubicBezTo>
                  <a:cubicBezTo>
                    <a:pt x="105" y="76"/>
                    <a:pt x="107" y="75"/>
                    <a:pt x="110" y="75"/>
                  </a:cubicBezTo>
                  <a:cubicBezTo>
                    <a:pt x="110" y="83"/>
                    <a:pt x="110" y="83"/>
                    <a:pt x="110" y="83"/>
                  </a:cubicBezTo>
                  <a:cubicBezTo>
                    <a:pt x="108" y="83"/>
                    <a:pt x="105" y="84"/>
                    <a:pt x="103" y="84"/>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21" name="Freeform 17">
              <a:extLst>
                <a:ext uri="{FF2B5EF4-FFF2-40B4-BE49-F238E27FC236}">
                  <a16:creationId xmlns:a16="http://schemas.microsoft.com/office/drawing/2014/main" id="{97EE6C4E-C0AA-463E-85BF-D1ABE9DF7A18}"/>
                </a:ext>
              </a:extLst>
            </p:cNvPr>
            <p:cNvSpPr>
              <a:spLocks/>
            </p:cNvSpPr>
            <p:nvPr/>
          </p:nvSpPr>
          <p:spPr bwMode="auto">
            <a:xfrm>
              <a:off x="2881" y="1405"/>
              <a:ext cx="227" cy="168"/>
            </a:xfrm>
            <a:custGeom>
              <a:avLst/>
              <a:gdLst>
                <a:gd name="T0" fmla="*/ 105 w 112"/>
                <a:gd name="T1" fmla="*/ 83 h 83"/>
                <a:gd name="T2" fmla="*/ 9 w 112"/>
                <a:gd name="T3" fmla="*/ 8 h 83"/>
                <a:gd name="T4" fmla="*/ 0 w 112"/>
                <a:gd name="T5" fmla="*/ 8 h 83"/>
                <a:gd name="T6" fmla="*/ 0 w 112"/>
                <a:gd name="T7" fmla="*/ 0 h 83"/>
                <a:gd name="T8" fmla="*/ 9 w 112"/>
                <a:gd name="T9" fmla="*/ 0 h 83"/>
                <a:gd name="T10" fmla="*/ 112 w 112"/>
                <a:gd name="T11" fmla="*/ 81 h 83"/>
                <a:gd name="T12" fmla="*/ 105 w 112"/>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2" h="83">
                  <a:moveTo>
                    <a:pt x="105" y="83"/>
                  </a:moveTo>
                  <a:cubicBezTo>
                    <a:pt x="94" y="39"/>
                    <a:pt x="55" y="8"/>
                    <a:pt x="9" y="8"/>
                  </a:cubicBezTo>
                  <a:cubicBezTo>
                    <a:pt x="6" y="8"/>
                    <a:pt x="3" y="8"/>
                    <a:pt x="0" y="8"/>
                  </a:cubicBezTo>
                  <a:cubicBezTo>
                    <a:pt x="0" y="0"/>
                    <a:pt x="0" y="0"/>
                    <a:pt x="0" y="0"/>
                  </a:cubicBezTo>
                  <a:cubicBezTo>
                    <a:pt x="3" y="0"/>
                    <a:pt x="6" y="0"/>
                    <a:pt x="9" y="0"/>
                  </a:cubicBezTo>
                  <a:cubicBezTo>
                    <a:pt x="58" y="0"/>
                    <a:pt x="101" y="33"/>
                    <a:pt x="112" y="81"/>
                  </a:cubicBezTo>
                  <a:lnTo>
                    <a:pt x="105" y="8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22" name="Freeform 18">
              <a:extLst>
                <a:ext uri="{FF2B5EF4-FFF2-40B4-BE49-F238E27FC236}">
                  <a16:creationId xmlns:a16="http://schemas.microsoft.com/office/drawing/2014/main" id="{EA473E23-7392-4AA1-87D3-D1783C6F443A}"/>
                </a:ext>
              </a:extLst>
            </p:cNvPr>
            <p:cNvSpPr>
              <a:spLocks/>
            </p:cNvSpPr>
            <p:nvPr/>
          </p:nvSpPr>
          <p:spPr bwMode="auto">
            <a:xfrm>
              <a:off x="2865" y="1364"/>
              <a:ext cx="63" cy="95"/>
            </a:xfrm>
            <a:custGeom>
              <a:avLst/>
              <a:gdLst>
                <a:gd name="T0" fmla="*/ 52 w 63"/>
                <a:gd name="T1" fmla="*/ 95 h 95"/>
                <a:gd name="T2" fmla="*/ 0 w 63"/>
                <a:gd name="T3" fmla="*/ 51 h 95"/>
                <a:gd name="T4" fmla="*/ 46 w 63"/>
                <a:gd name="T5" fmla="*/ 0 h 95"/>
                <a:gd name="T6" fmla="*/ 59 w 63"/>
                <a:gd name="T7" fmla="*/ 12 h 95"/>
                <a:gd name="T8" fmla="*/ 24 w 63"/>
                <a:gd name="T9" fmla="*/ 49 h 95"/>
                <a:gd name="T10" fmla="*/ 63 w 63"/>
                <a:gd name="T11" fmla="*/ 83 h 95"/>
                <a:gd name="T12" fmla="*/ 52 w 63"/>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63" h="95">
                  <a:moveTo>
                    <a:pt x="52" y="95"/>
                  </a:moveTo>
                  <a:lnTo>
                    <a:pt x="0" y="51"/>
                  </a:lnTo>
                  <a:lnTo>
                    <a:pt x="46" y="0"/>
                  </a:lnTo>
                  <a:lnTo>
                    <a:pt x="59" y="12"/>
                  </a:lnTo>
                  <a:lnTo>
                    <a:pt x="24" y="49"/>
                  </a:lnTo>
                  <a:lnTo>
                    <a:pt x="63" y="83"/>
                  </a:lnTo>
                  <a:lnTo>
                    <a:pt x="52" y="95"/>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23" name="Freeform 19">
              <a:extLst>
                <a:ext uri="{FF2B5EF4-FFF2-40B4-BE49-F238E27FC236}">
                  <a16:creationId xmlns:a16="http://schemas.microsoft.com/office/drawing/2014/main" id="{094E6BDA-D1EA-4506-B8B0-E33371B15FCB}"/>
                </a:ext>
              </a:extLst>
            </p:cNvPr>
            <p:cNvSpPr>
              <a:spLocks/>
            </p:cNvSpPr>
            <p:nvPr/>
          </p:nvSpPr>
          <p:spPr bwMode="auto">
            <a:xfrm>
              <a:off x="2865" y="1781"/>
              <a:ext cx="63" cy="95"/>
            </a:xfrm>
            <a:custGeom>
              <a:avLst/>
              <a:gdLst>
                <a:gd name="T0" fmla="*/ 16 w 63"/>
                <a:gd name="T1" fmla="*/ 95 h 95"/>
                <a:gd name="T2" fmla="*/ 4 w 63"/>
                <a:gd name="T3" fmla="*/ 83 h 95"/>
                <a:gd name="T4" fmla="*/ 38 w 63"/>
                <a:gd name="T5" fmla="*/ 47 h 95"/>
                <a:gd name="T6" fmla="*/ 0 w 63"/>
                <a:gd name="T7" fmla="*/ 12 h 95"/>
                <a:gd name="T8" fmla="*/ 10 w 63"/>
                <a:gd name="T9" fmla="*/ 0 h 95"/>
                <a:gd name="T10" fmla="*/ 63 w 63"/>
                <a:gd name="T11" fmla="*/ 45 h 95"/>
                <a:gd name="T12" fmla="*/ 16 w 63"/>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63" h="95">
                  <a:moveTo>
                    <a:pt x="16" y="95"/>
                  </a:moveTo>
                  <a:lnTo>
                    <a:pt x="4" y="83"/>
                  </a:lnTo>
                  <a:lnTo>
                    <a:pt x="38" y="47"/>
                  </a:lnTo>
                  <a:lnTo>
                    <a:pt x="0" y="12"/>
                  </a:lnTo>
                  <a:lnTo>
                    <a:pt x="10" y="0"/>
                  </a:lnTo>
                  <a:lnTo>
                    <a:pt x="63" y="45"/>
                  </a:lnTo>
                  <a:lnTo>
                    <a:pt x="16" y="95"/>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sp>
          <p:nvSpPr>
            <p:cNvPr id="24" name="Freeform 20">
              <a:extLst>
                <a:ext uri="{FF2B5EF4-FFF2-40B4-BE49-F238E27FC236}">
                  <a16:creationId xmlns:a16="http://schemas.microsoft.com/office/drawing/2014/main" id="{820E66B2-D08C-433B-9F72-D2F467B433BF}"/>
                </a:ext>
              </a:extLst>
            </p:cNvPr>
            <p:cNvSpPr>
              <a:spLocks/>
            </p:cNvSpPr>
            <p:nvPr/>
          </p:nvSpPr>
          <p:spPr bwMode="auto">
            <a:xfrm>
              <a:off x="2646" y="1599"/>
              <a:ext cx="95" cy="61"/>
            </a:xfrm>
            <a:custGeom>
              <a:avLst/>
              <a:gdLst>
                <a:gd name="T0" fmla="*/ 49 w 95"/>
                <a:gd name="T1" fmla="*/ 61 h 61"/>
                <a:gd name="T2" fmla="*/ 0 w 95"/>
                <a:gd name="T3" fmla="*/ 12 h 61"/>
                <a:gd name="T4" fmla="*/ 12 w 95"/>
                <a:gd name="T5" fmla="*/ 0 h 61"/>
                <a:gd name="T6" fmla="*/ 47 w 95"/>
                <a:gd name="T7" fmla="*/ 36 h 61"/>
                <a:gd name="T8" fmla="*/ 83 w 95"/>
                <a:gd name="T9" fmla="*/ 0 h 61"/>
                <a:gd name="T10" fmla="*/ 95 w 95"/>
                <a:gd name="T11" fmla="*/ 10 h 61"/>
                <a:gd name="T12" fmla="*/ 49 w 9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95" h="61">
                  <a:moveTo>
                    <a:pt x="49" y="61"/>
                  </a:moveTo>
                  <a:lnTo>
                    <a:pt x="0" y="12"/>
                  </a:lnTo>
                  <a:lnTo>
                    <a:pt x="12" y="0"/>
                  </a:lnTo>
                  <a:lnTo>
                    <a:pt x="47" y="36"/>
                  </a:lnTo>
                  <a:lnTo>
                    <a:pt x="83" y="0"/>
                  </a:lnTo>
                  <a:lnTo>
                    <a:pt x="95" y="10"/>
                  </a:lnTo>
                  <a:lnTo>
                    <a:pt x="49"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cs typeface="Open Sans" panose="02010600030101010101" charset="0"/>
              </a:endParaRPr>
            </a:p>
          </p:txBody>
        </p:sp>
      </p:grpSp>
      <p:pic>
        <p:nvPicPr>
          <p:cNvPr id="25" name="Picture 24">
            <a:extLst>
              <a:ext uri="{FF2B5EF4-FFF2-40B4-BE49-F238E27FC236}">
                <a16:creationId xmlns:a16="http://schemas.microsoft.com/office/drawing/2014/main" id="{2DCD1E82-6258-4F08-8308-49FE9ACB9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487" y="1811984"/>
            <a:ext cx="1332710" cy="992691"/>
          </a:xfrm>
          <a:prstGeom prst="rect">
            <a:avLst/>
          </a:prstGeom>
        </p:spPr>
      </p:pic>
      <p:graphicFrame>
        <p:nvGraphicFramePr>
          <p:cNvPr id="3" name="Table 3">
            <a:extLst>
              <a:ext uri="{FF2B5EF4-FFF2-40B4-BE49-F238E27FC236}">
                <a16:creationId xmlns:a16="http://schemas.microsoft.com/office/drawing/2014/main" id="{8C276CCF-7ADF-43B2-BAA6-4B19F31AB2CC}"/>
              </a:ext>
            </a:extLst>
          </p:cNvPr>
          <p:cNvGraphicFramePr>
            <a:graphicFrameLocks noGrp="1"/>
          </p:cNvGraphicFramePr>
          <p:nvPr>
            <p:extLst>
              <p:ext uri="{D42A27DB-BD31-4B8C-83A1-F6EECF244321}">
                <p14:modId xmlns:p14="http://schemas.microsoft.com/office/powerpoint/2010/main" val="3520086507"/>
              </p:ext>
            </p:extLst>
          </p:nvPr>
        </p:nvGraphicFramePr>
        <p:xfrm>
          <a:off x="1135237" y="3187830"/>
          <a:ext cx="6873525" cy="1474004"/>
        </p:xfrm>
        <a:graphic>
          <a:graphicData uri="http://schemas.openxmlformats.org/drawingml/2006/table">
            <a:tbl>
              <a:tblPr firstRow="1" bandRow="1">
                <a:tableStyleId>{8D0BB38F-8ABA-4C32-9CF1-BB2D903D36E4}</a:tableStyleId>
              </a:tblPr>
              <a:tblGrid>
                <a:gridCol w="2291175">
                  <a:extLst>
                    <a:ext uri="{9D8B030D-6E8A-4147-A177-3AD203B41FA5}">
                      <a16:colId xmlns:a16="http://schemas.microsoft.com/office/drawing/2014/main" val="2890031530"/>
                    </a:ext>
                  </a:extLst>
                </a:gridCol>
                <a:gridCol w="2291175">
                  <a:extLst>
                    <a:ext uri="{9D8B030D-6E8A-4147-A177-3AD203B41FA5}">
                      <a16:colId xmlns:a16="http://schemas.microsoft.com/office/drawing/2014/main" val="2391371288"/>
                    </a:ext>
                  </a:extLst>
                </a:gridCol>
                <a:gridCol w="2291175">
                  <a:extLst>
                    <a:ext uri="{9D8B030D-6E8A-4147-A177-3AD203B41FA5}">
                      <a16:colId xmlns:a16="http://schemas.microsoft.com/office/drawing/2014/main" val="57926758"/>
                    </a:ext>
                  </a:extLst>
                </a:gridCol>
              </a:tblGrid>
              <a:tr h="650533">
                <a:tc>
                  <a:txBody>
                    <a:bodyPr/>
                    <a:lstStyle/>
                    <a:p>
                      <a:pPr algn="ctr"/>
                      <a:r>
                        <a:rPr lang="zh-CN" altLang="en-US" sz="1800" b="1" i="0" u="none" strike="noStrike" cap="none" dirty="0">
                          <a:solidFill>
                            <a:schemeClr val="bg1"/>
                          </a:solidFill>
                          <a:effectLst/>
                          <a:latin typeface="微软雅黑" panose="020B0503020204020204" pitchFamily="34" charset="-122"/>
                          <a:ea typeface="微软雅黑" panose="020B0503020204020204" pitchFamily="34" charset="-122"/>
                          <a:cs typeface="Open Sans" panose="02010600030101010101" charset="0"/>
                          <a:sym typeface="Arial"/>
                        </a:rPr>
                        <a:t>购物篮</a:t>
                      </a:r>
                      <a:endParaRPr lang="en-US" altLang="zh-CN" sz="1800" b="1" i="0" u="none" strike="noStrike" cap="none" dirty="0">
                        <a:solidFill>
                          <a:schemeClr val="bg1"/>
                        </a:solidFill>
                        <a:effectLst/>
                        <a:latin typeface="微软雅黑" panose="020B0503020204020204" pitchFamily="34" charset="-122"/>
                        <a:ea typeface="微软雅黑" panose="020B0503020204020204" pitchFamily="34" charset="-122"/>
                        <a:cs typeface="Open Sans" panose="02010600030101010101" charset="0"/>
                        <a:sym typeface="Arial"/>
                      </a:endParaRPr>
                    </a:p>
                  </a:txBody>
                  <a:tcPr anchor="ctr"/>
                </a:tc>
                <a:tc>
                  <a:txBody>
                    <a:bodyPr/>
                    <a:lstStyle/>
                    <a:p>
                      <a:pPr algn="ctr"/>
                      <a:r>
                        <a:rPr lang="zh-CN" altLang="en-US" sz="1800" b="1" i="0" u="none" strike="noStrike" cap="none" dirty="0">
                          <a:solidFill>
                            <a:schemeClr val="bg1"/>
                          </a:solidFill>
                          <a:effectLst/>
                          <a:latin typeface="微软雅黑" panose="020B0503020204020204" pitchFamily="34" charset="-122"/>
                          <a:ea typeface="微软雅黑" panose="020B0503020204020204" pitchFamily="34" charset="-122"/>
                          <a:cs typeface="Open Sans" panose="02010600030101010101" charset="0"/>
                          <a:sym typeface="Arial"/>
                        </a:rPr>
                        <a:t>目的</a:t>
                      </a:r>
                      <a:endParaRPr lang="en-US" sz="1800" b="1" dirty="0">
                        <a:solidFill>
                          <a:schemeClr val="bg1"/>
                        </a:solidFill>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Open Sans" panose="02010600030101010101" charset="0"/>
                        </a:rPr>
                        <a:t>应用</a:t>
                      </a:r>
                      <a:endParaRPr lang="en-US" sz="1800" b="1" dirty="0">
                        <a:solidFill>
                          <a:schemeClr val="bg1"/>
                        </a:solidFill>
                        <a:latin typeface="微软雅黑" panose="020B0503020204020204" pitchFamily="34" charset="-122"/>
                        <a:ea typeface="微软雅黑" panose="020B0503020204020204" pitchFamily="34" charset="-122"/>
                        <a:cs typeface="Open Sans" panose="02010600030101010101" charset="0"/>
                      </a:endParaRPr>
                    </a:p>
                  </a:txBody>
                  <a:tcPr anchor="ctr"/>
                </a:tc>
                <a:extLst>
                  <a:ext uri="{0D108BD9-81ED-4DB2-BD59-A6C34878D82A}">
                    <a16:rowId xmlns:a16="http://schemas.microsoft.com/office/drawing/2014/main" val="4189949589"/>
                  </a:ext>
                </a:extLst>
              </a:tr>
              <a:tr h="823471">
                <a:tc>
                  <a:txBody>
                    <a:bodyPr/>
                    <a:lstStyle/>
                    <a:p>
                      <a:pPr algn="ctr"/>
                      <a:r>
                        <a:rPr lang="zh-CN" altLang="en-US" sz="14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rPr>
                        <a:t>单个客户一次购买商品的总和</a:t>
                      </a:r>
                      <a:r>
                        <a:rPr lang="en-US" sz="14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rPr>
                        <a:t>(</a:t>
                      </a:r>
                      <a:r>
                        <a:rPr lang="zh-CN" altLang="en-US" sz="14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rPr>
                        <a:t>以收银台结账为准</a:t>
                      </a:r>
                      <a:r>
                        <a:rPr lang="en-US" sz="14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rPr>
                        <a:t>)</a:t>
                      </a:r>
                      <a:endParaRPr lang="en-US" sz="1400" dirty="0">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r>
                        <a:rPr lang="zh-CN" altLang="en-US" sz="14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rPr>
                        <a:t>从大规模订单数据集中寻找商品之间的关联以及研究顾客的购买行为</a:t>
                      </a:r>
                      <a:endParaRPr lang="en-US" sz="1400" dirty="0">
                        <a:latin typeface="微软雅黑" panose="020B0503020204020204" pitchFamily="34" charset="-122"/>
                        <a:ea typeface="微软雅黑" panose="020B0503020204020204" pitchFamily="34" charset="-122"/>
                        <a:cs typeface="Open Sans" panose="02010600030101010101" charset="0"/>
                      </a:endParaRPr>
                    </a:p>
                  </a:txBody>
                  <a:tcPr anchor="ctr"/>
                </a:tc>
                <a:tc>
                  <a:txBody>
                    <a:bodyPr/>
                    <a:lstStyle/>
                    <a:p>
                      <a:pPr algn="ctr"/>
                      <a:r>
                        <a:rPr lang="zh-CN" altLang="en-US" sz="1400" b="0" i="0" u="none" strike="noStrike" cap="none" dirty="0">
                          <a:solidFill>
                            <a:srgbClr val="000000"/>
                          </a:solidFill>
                          <a:effectLst/>
                          <a:latin typeface="微软雅黑" panose="020B0503020204020204" pitchFamily="34" charset="-122"/>
                          <a:ea typeface="微软雅黑" panose="020B0503020204020204" pitchFamily="34" charset="-122"/>
                          <a:cs typeface="Open Sans" panose="02010600030101010101" charset="0"/>
                          <a:sym typeface="Arial"/>
                        </a:rPr>
                        <a:t>零售店可改变置物架上的商品排列或是设计吸引客户的商业套餐等</a:t>
                      </a:r>
                      <a:endParaRPr lang="en-US" sz="1400" dirty="0">
                        <a:latin typeface="微软雅黑" panose="020B0503020204020204" pitchFamily="34" charset="-122"/>
                        <a:ea typeface="微软雅黑" panose="020B0503020204020204" pitchFamily="34" charset="-122"/>
                        <a:cs typeface="Open Sans" panose="02010600030101010101" charset="0"/>
                      </a:endParaRPr>
                    </a:p>
                  </a:txBody>
                  <a:tcPr anchor="ctr"/>
                </a:tc>
                <a:extLst>
                  <a:ext uri="{0D108BD9-81ED-4DB2-BD59-A6C34878D82A}">
                    <a16:rowId xmlns:a16="http://schemas.microsoft.com/office/drawing/2014/main" val="789994332"/>
                  </a:ext>
                </a:extLst>
              </a:tr>
            </a:tbl>
          </a:graphicData>
        </a:graphic>
      </p:graphicFrame>
      <p:sp>
        <p:nvSpPr>
          <p:cNvPr id="26" name="Google Shape;718;p119">
            <a:extLst>
              <a:ext uri="{FF2B5EF4-FFF2-40B4-BE49-F238E27FC236}">
                <a16:creationId xmlns:a16="http://schemas.microsoft.com/office/drawing/2014/main" id="{AE3B0EC3-33B5-4245-B1AE-47EACEE9F113}"/>
              </a:ext>
            </a:extLst>
          </p:cNvPr>
          <p:cNvSpPr txBox="1">
            <a:spLocks/>
          </p:cNvSpPr>
          <p:nvPr/>
        </p:nvSpPr>
        <p:spPr>
          <a:xfrm>
            <a:off x="318977" y="990884"/>
            <a:ext cx="8439476" cy="46828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b="1" i="1" dirty="0">
                <a:solidFill>
                  <a:schemeClr val="tx2"/>
                </a:solidFill>
                <a:latin typeface="微软雅黑" panose="020B0503020204020204" pitchFamily="34" charset="-122"/>
                <a:ea typeface="微软雅黑" panose="020B0503020204020204" pitchFamily="34" charset="-122"/>
                <a:cs typeface="Open Sans" panose="02010600030101010101" charset="0"/>
              </a:rPr>
              <a:t>“把啤酒放在尿布旁，有助于提升啤酒销售量”</a:t>
            </a:r>
            <a:r>
              <a:rPr lang="en-US" altLang="zh-CN" b="1" i="1" dirty="0">
                <a:solidFill>
                  <a:schemeClr val="accent6"/>
                </a:solidFill>
                <a:latin typeface="微软雅黑" panose="020B0503020204020204" pitchFamily="34" charset="-122"/>
                <a:ea typeface="微软雅黑" panose="020B0503020204020204" pitchFamily="34" charset="-122"/>
                <a:cs typeface="Open Sans" panose="02010600030101010101" charset="0"/>
              </a:rPr>
              <a:t> </a:t>
            </a:r>
            <a:r>
              <a:rPr lang="en-US" altLang="zh-CN" dirty="0">
                <a:solidFill>
                  <a:schemeClr val="accent6"/>
                </a:solidFill>
                <a:latin typeface="微软雅黑" panose="020B0503020204020204" pitchFamily="34" charset="-122"/>
                <a:ea typeface="微软雅黑" panose="020B0503020204020204" pitchFamily="34" charset="-122"/>
                <a:cs typeface="Open Sans" panose="02010600030101010101" charset="0"/>
              </a:rPr>
              <a:t>---- </a:t>
            </a:r>
            <a:r>
              <a:rPr lang="zh-CN" altLang="en-US" dirty="0">
                <a:solidFill>
                  <a:schemeClr val="bg2"/>
                </a:solidFill>
                <a:latin typeface="微软雅黑" panose="020B0503020204020204" pitchFamily="34" charset="-122"/>
                <a:ea typeface="微软雅黑" panose="020B0503020204020204" pitchFamily="34" charset="-122"/>
                <a:cs typeface="Open Sans" panose="02010600030101010101" charset="0"/>
              </a:rPr>
              <a:t>购物篮分析</a:t>
            </a:r>
            <a:r>
              <a:rPr lang="zh-CN" altLang="en-US" dirty="0">
                <a:latin typeface="微软雅黑" panose="020B0503020204020204" pitchFamily="34" charset="-122"/>
                <a:ea typeface="微软雅黑" panose="020B0503020204020204" pitchFamily="34" charset="-122"/>
                <a:cs typeface="Open Sans" panose="02010600030101010101" charset="0"/>
              </a:rPr>
              <a:t>最经典的案例</a:t>
            </a:r>
            <a:endParaRPr lang="zh-CN" altLang="en-US" sz="1000" dirty="0">
              <a:solidFill>
                <a:schemeClr val="dk2"/>
              </a:solidFill>
              <a:latin typeface="微软雅黑" panose="020B0503020204020204" pitchFamily="34" charset="-122"/>
              <a:ea typeface="微软雅黑" panose="020B0503020204020204" pitchFamily="34" charset="-122"/>
              <a:cs typeface="Open Sans" panose="02010600030101010101" charset="0"/>
              <a:sym typeface="Open Sans"/>
            </a:endParaRPr>
          </a:p>
        </p:txBody>
      </p:sp>
    </p:spTree>
    <p:extLst>
      <p:ext uri="{BB962C8B-B14F-4D97-AF65-F5344CB8AC3E}">
        <p14:creationId xmlns:p14="http://schemas.microsoft.com/office/powerpoint/2010/main" val="1605502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marL="0" marR="0" lvl="0" indent="0" algn="l" rtl="0">
              <a:lnSpc>
                <a:spcPct val="100000"/>
              </a:lnSpc>
              <a:spcBef>
                <a:spcPts val="0"/>
              </a:spcBef>
              <a:spcAft>
                <a:spcPts val="0"/>
              </a:spcAft>
              <a:buClr>
                <a:schemeClr val="dk2"/>
              </a:buClr>
              <a:buSzPts val="1400"/>
              <a:buFont typeface="Arial"/>
              <a:buNone/>
            </a:pPr>
            <a:r>
              <a:rPr lang="zh-CN" altLang="en-US" sz="3000" b="1" i="0" u="none" strike="noStrike" cap="none" dirty="0">
                <a:solidFill>
                  <a:schemeClr val="dk2"/>
                </a:solidFill>
                <a:latin typeface="微软雅黑" panose="020B0503020204020204" pitchFamily="34" charset="-122"/>
                <a:ea typeface="微软雅黑" panose="020B0503020204020204" pitchFamily="34" charset="-122"/>
                <a:sym typeface="Archivo Narrow"/>
              </a:rPr>
              <a:t>基本概念</a:t>
            </a:r>
            <a:endParaRPr sz="3000" b="1" i="0" u="none" strike="noStrike" cap="none" dirty="0">
              <a:solidFill>
                <a:schemeClr val="dk2"/>
              </a:solidFill>
              <a:latin typeface="微软雅黑" panose="020B0503020204020204" pitchFamily="34" charset="-122"/>
              <a:ea typeface="微软雅黑" panose="020B0503020204020204" pitchFamily="34" charset="-122"/>
              <a:sym typeface="Archivo Narrow"/>
            </a:endParaRPr>
          </a:p>
        </p:txBody>
      </p:sp>
      <p:sp>
        <p:nvSpPr>
          <p:cNvPr id="718" name="Google Shape;718;p119"/>
          <p:cNvSpPr txBox="1">
            <a:spLocks noGrp="1"/>
          </p:cNvSpPr>
          <p:nvPr>
            <p:ph type="body" idx="2"/>
          </p:nvPr>
        </p:nvSpPr>
        <p:spPr>
          <a:xfrm>
            <a:off x="593725" y="896111"/>
            <a:ext cx="8165700" cy="3893375"/>
          </a:xfrm>
          <a:prstGeom prst="rect">
            <a:avLst/>
          </a:prstGeom>
          <a:noFill/>
          <a:ln>
            <a:noFill/>
          </a:ln>
        </p:spPr>
        <p:txBody>
          <a:bodyPr spcFirstLastPara="1" wrap="square" lIns="91425" tIns="45700" rIns="91425" bIns="45700" anchor="t" anchorCtr="0">
            <a:noAutofit/>
          </a:bodyPr>
          <a:lstStyle/>
          <a:p>
            <a:pPr marL="114300" indent="0">
              <a:buNone/>
            </a:pP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频繁项集（</a:t>
            </a:r>
            <a:r>
              <a:rPr 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frequent item sets</a:t>
            </a: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a:t>
            </a:r>
            <a:endParaRPr lang="en-US" dirty="0">
              <a:solidFill>
                <a:srgbClr val="00B0F0"/>
              </a:solidFill>
              <a:latin typeface="微软雅黑" panose="020B0503020204020204" pitchFamily="34" charset="-122"/>
              <a:ea typeface="微软雅黑" panose="020B0503020204020204" pitchFamily="34" charset="-122"/>
              <a:cs typeface="Open Sans" panose="02010600030101010101" charset="0"/>
            </a:endParaRPr>
          </a:p>
          <a:p>
            <a:pPr marL="114300" indent="0">
              <a:buNone/>
            </a:pPr>
            <a:r>
              <a:rPr lang="zh-CN" altLang="en-US" sz="1400" dirty="0">
                <a:latin typeface="微软雅黑" panose="020B0503020204020204" pitchFamily="34" charset="-122"/>
                <a:ea typeface="微软雅黑" panose="020B0503020204020204" pitchFamily="34" charset="-122"/>
                <a:cs typeface="Open Sans" panose="02010600030101010101" charset="0"/>
              </a:rPr>
              <a:t>经常同时出在订单中商品的组合。</a:t>
            </a:r>
            <a:r>
              <a:rPr lang="en-US" sz="1400" dirty="0">
                <a:latin typeface="微软雅黑" panose="020B0503020204020204" pitchFamily="34" charset="-122"/>
                <a:ea typeface="微软雅黑" panose="020B0503020204020204" pitchFamily="34" charset="-122"/>
                <a:cs typeface="Open Sans" panose="02010600030101010101" charset="0"/>
              </a:rPr>
              <a:t>{</a:t>
            </a:r>
            <a:r>
              <a:rPr lang="zh-CN" altLang="en-US" sz="1400" dirty="0">
                <a:latin typeface="微软雅黑" panose="020B0503020204020204" pitchFamily="34" charset="-122"/>
                <a:ea typeface="微软雅黑" panose="020B0503020204020204" pitchFamily="34" charset="-122"/>
                <a:cs typeface="Open Sans" panose="02010600030101010101" charset="0"/>
              </a:rPr>
              <a:t>啤酒，尿布</a:t>
            </a:r>
            <a:r>
              <a:rPr lang="en-US" sz="1400" dirty="0">
                <a:latin typeface="微软雅黑" panose="020B0503020204020204" pitchFamily="34" charset="-122"/>
                <a:ea typeface="微软雅黑" panose="020B0503020204020204" pitchFamily="34" charset="-122"/>
                <a:cs typeface="Open Sans" panose="02010600030101010101" charset="0"/>
              </a:rPr>
              <a:t>}</a:t>
            </a:r>
            <a:r>
              <a:rPr lang="zh-CN" altLang="en-US" sz="1400" dirty="0">
                <a:latin typeface="微软雅黑" panose="020B0503020204020204" pitchFamily="34" charset="-122"/>
                <a:ea typeface="微软雅黑" panose="020B0503020204020204" pitchFamily="34" charset="-122"/>
                <a:cs typeface="Open Sans" panose="02010600030101010101" charset="0"/>
              </a:rPr>
              <a:t>就是一个频繁项集的例子。</a:t>
            </a:r>
            <a:endParaRPr lang="en-US" sz="1400" dirty="0">
              <a:latin typeface="微软雅黑" panose="020B0503020204020204" pitchFamily="34" charset="-122"/>
              <a:ea typeface="微软雅黑" panose="020B0503020204020204" pitchFamily="34" charset="-122"/>
              <a:cs typeface="Open Sans" panose="02010600030101010101" charset="0"/>
            </a:endParaRPr>
          </a:p>
          <a:p>
            <a:pPr marL="114300" indent="0">
              <a:buNone/>
            </a:pP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关联规则（</a:t>
            </a:r>
            <a:r>
              <a:rPr 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associational rules</a:t>
            </a: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a:t>
            </a:r>
            <a:endParaRPr lang="en-US" dirty="0">
              <a:solidFill>
                <a:srgbClr val="00B0F0"/>
              </a:solidFill>
              <a:latin typeface="微软雅黑" panose="020B0503020204020204" pitchFamily="34" charset="-122"/>
              <a:ea typeface="微软雅黑" panose="020B0503020204020204" pitchFamily="34" charset="-122"/>
              <a:cs typeface="Open Sans" panose="02010600030101010101" charset="0"/>
            </a:endParaRPr>
          </a:p>
          <a:p>
            <a:pPr marL="114300" indent="0">
              <a:buNone/>
            </a:pPr>
            <a:r>
              <a:rPr lang="zh-CN" altLang="en-US" sz="1400" dirty="0">
                <a:latin typeface="微软雅黑" panose="020B0503020204020204" pitchFamily="34" charset="-122"/>
                <a:ea typeface="微软雅黑" panose="020B0503020204020204" pitchFamily="34" charset="-122"/>
                <a:cs typeface="Open Sans" panose="02010600030101010101" charset="0"/>
              </a:rPr>
              <a:t>暗示两种物品集之间可能存在很强的关系。例如，“购买尿布的用户，有大概率购买啤酒”，这就是一个关联规则。</a:t>
            </a:r>
            <a:endParaRPr lang="en-US" sz="1400" dirty="0">
              <a:latin typeface="微软雅黑" panose="020B0503020204020204" pitchFamily="34" charset="-122"/>
              <a:ea typeface="微软雅黑" panose="020B0503020204020204" pitchFamily="34" charset="-122"/>
              <a:cs typeface="Open Sans" panose="02010600030101010101" charset="0"/>
            </a:endParaRPr>
          </a:p>
          <a:p>
            <a:pPr marL="114300" indent="0">
              <a:buNone/>
            </a:pP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支持度（</a:t>
            </a:r>
            <a:r>
              <a:rPr lang="en-US" altLang="zh-CN" b="1" dirty="0">
                <a:solidFill>
                  <a:srgbClr val="00B0F0"/>
                </a:solidFill>
                <a:latin typeface="微软雅黑" panose="020B0503020204020204" pitchFamily="34" charset="-122"/>
                <a:ea typeface="微软雅黑" panose="020B0503020204020204" pitchFamily="34" charset="-122"/>
                <a:cs typeface="Open Sans" panose="02010600030101010101" charset="0"/>
              </a:rPr>
              <a:t>s</a:t>
            </a:r>
            <a:r>
              <a:rPr 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upport</a:t>
            </a: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a:t>
            </a:r>
            <a:endParaRPr lang="en-US" b="1" dirty="0">
              <a:solidFill>
                <a:srgbClr val="00B0F0"/>
              </a:solidFill>
              <a:latin typeface="微软雅黑" panose="020B0503020204020204" pitchFamily="34" charset="-122"/>
              <a:ea typeface="微软雅黑" panose="020B0503020204020204" pitchFamily="34" charset="-122"/>
              <a:cs typeface="Open Sans" panose="02010600030101010101" charset="0"/>
            </a:endParaRPr>
          </a:p>
          <a:p>
            <a:pPr marL="114300" indent="0">
              <a:buNone/>
            </a:pPr>
            <a:r>
              <a:rPr lang="zh-CN" altLang="en-US" sz="1400" dirty="0">
                <a:latin typeface="微软雅黑" panose="020B0503020204020204" pitchFamily="34" charset="-122"/>
                <a:ea typeface="微软雅黑" panose="020B0503020204020204" pitchFamily="34" charset="-122"/>
                <a:cs typeface="Open Sans" panose="02010600030101010101" charset="0"/>
              </a:rPr>
              <a:t>该项集出现的次数</a:t>
            </a:r>
            <a:r>
              <a:rPr lang="en-US" sz="1400" dirty="0">
                <a:latin typeface="微软雅黑" panose="020B0503020204020204" pitchFamily="34" charset="-122"/>
                <a:ea typeface="微软雅黑" panose="020B0503020204020204" pitchFamily="34" charset="-122"/>
                <a:cs typeface="Open Sans" panose="02010600030101010101" charset="0"/>
              </a:rPr>
              <a:t> / </a:t>
            </a:r>
            <a:r>
              <a:rPr lang="zh-CN" altLang="en-US" sz="1400" dirty="0">
                <a:latin typeface="微软雅黑" panose="020B0503020204020204" pitchFamily="34" charset="-122"/>
                <a:ea typeface="微软雅黑" panose="020B0503020204020204" pitchFamily="34" charset="-122"/>
                <a:cs typeface="Open Sans" panose="02010600030101010101" charset="0"/>
              </a:rPr>
              <a:t>总的记录数（交易数），可理解为物品当前流行程度。</a:t>
            </a:r>
            <a:r>
              <a:rPr lang="en-US" sz="1400" dirty="0">
                <a:latin typeface="微软雅黑" panose="020B0503020204020204" pitchFamily="34" charset="-122"/>
                <a:ea typeface="微软雅黑" panose="020B0503020204020204" pitchFamily="34" charset="-122"/>
                <a:cs typeface="Open Sans" panose="02010600030101010101" charset="0"/>
              </a:rPr>
              <a:t> </a:t>
            </a:r>
          </a:p>
          <a:p>
            <a:pPr marL="114300" indent="0">
              <a:buNone/>
            </a:pP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置信度（</a:t>
            </a:r>
            <a:r>
              <a:rPr lang="en-US" altLang="zh-CN" b="1" dirty="0">
                <a:solidFill>
                  <a:srgbClr val="00B0F0"/>
                </a:solidFill>
                <a:latin typeface="微软雅黑" panose="020B0503020204020204" pitchFamily="34" charset="-122"/>
                <a:ea typeface="微软雅黑" panose="020B0503020204020204" pitchFamily="34" charset="-122"/>
                <a:cs typeface="Open Sans" panose="02010600030101010101" charset="0"/>
              </a:rPr>
              <a:t>c</a:t>
            </a:r>
            <a:r>
              <a:rPr 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onfidence</a:t>
            </a: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a:t>
            </a:r>
            <a:endParaRPr lang="en-US" altLang="zh-CN" b="1" dirty="0">
              <a:solidFill>
                <a:srgbClr val="00B0F0"/>
              </a:solidFill>
              <a:latin typeface="微软雅黑" panose="020B0503020204020204" pitchFamily="34" charset="-122"/>
              <a:ea typeface="微软雅黑" panose="020B0503020204020204" pitchFamily="34" charset="-122"/>
              <a:cs typeface="Open Sans" panose="02010600030101010101" charset="0"/>
            </a:endParaRPr>
          </a:p>
          <a:p>
            <a:pPr marL="114300" indent="0">
              <a:buNone/>
            </a:pPr>
            <a:r>
              <a:rPr lang="zh-CN" altLang="en-US" sz="1400" dirty="0">
                <a:latin typeface="微软雅黑" panose="020B0503020204020204" pitchFamily="34" charset="-122"/>
                <a:ea typeface="微软雅黑" panose="020B0503020204020204" pitchFamily="34" charset="-122"/>
                <a:cs typeface="Open Sans" panose="02010600030101010101" charset="0"/>
              </a:rPr>
              <a:t>项集</a:t>
            </a:r>
            <a:r>
              <a:rPr lang="en-US" sz="1400" dirty="0">
                <a:latin typeface="微软雅黑" panose="020B0503020204020204" pitchFamily="34" charset="-122"/>
                <a:ea typeface="微软雅黑" panose="020B0503020204020204" pitchFamily="34" charset="-122"/>
                <a:cs typeface="Open Sans" panose="02010600030101010101" charset="0"/>
              </a:rPr>
              <a:t>{X,Y}</a:t>
            </a:r>
            <a:r>
              <a:rPr lang="zh-CN" altLang="en-US" sz="1400" dirty="0">
                <a:latin typeface="微软雅黑" panose="020B0503020204020204" pitchFamily="34" charset="-122"/>
                <a:ea typeface="微软雅黑" panose="020B0503020204020204" pitchFamily="34" charset="-122"/>
                <a:cs typeface="Open Sans" panose="02010600030101010101" charset="0"/>
              </a:rPr>
              <a:t>同时出现的次数占项集</a:t>
            </a:r>
            <a:r>
              <a:rPr lang="en-US" sz="1400" dirty="0">
                <a:latin typeface="微软雅黑" panose="020B0503020204020204" pitchFamily="34" charset="-122"/>
                <a:ea typeface="微软雅黑" panose="020B0503020204020204" pitchFamily="34" charset="-122"/>
                <a:cs typeface="Open Sans" panose="02010600030101010101" charset="0"/>
              </a:rPr>
              <a:t>{X}</a:t>
            </a:r>
            <a:r>
              <a:rPr lang="zh-CN" altLang="en-US" sz="1400" dirty="0">
                <a:latin typeface="微软雅黑" panose="020B0503020204020204" pitchFamily="34" charset="-122"/>
                <a:ea typeface="微软雅黑" panose="020B0503020204020204" pitchFamily="34" charset="-122"/>
                <a:cs typeface="Open Sans" panose="02010600030101010101" charset="0"/>
              </a:rPr>
              <a:t>出现次数的比例。</a:t>
            </a:r>
            <a:endParaRPr lang="en-US" sz="1400" dirty="0">
              <a:latin typeface="微软雅黑" panose="020B0503020204020204" pitchFamily="34" charset="-122"/>
              <a:ea typeface="微软雅黑" panose="020B0503020204020204" pitchFamily="34" charset="-122"/>
              <a:cs typeface="Open Sans" panose="02010600030101010101" charset="0"/>
            </a:endParaRPr>
          </a:p>
          <a:p>
            <a:pPr marL="114300" indent="0">
              <a:buNone/>
            </a:pP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提升度（</a:t>
            </a:r>
            <a:r>
              <a:rPr lang="en-US" altLang="zh-CN" b="1" dirty="0">
                <a:solidFill>
                  <a:srgbClr val="00B0F0"/>
                </a:solidFill>
                <a:latin typeface="微软雅黑" panose="020B0503020204020204" pitchFamily="34" charset="-122"/>
                <a:ea typeface="微软雅黑" panose="020B0503020204020204" pitchFamily="34" charset="-122"/>
                <a:cs typeface="Open Sans" panose="02010600030101010101" charset="0"/>
              </a:rPr>
              <a:t>l</a:t>
            </a:r>
            <a:r>
              <a:rPr 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ift</a:t>
            </a:r>
            <a:r>
              <a:rPr lang="zh-CN" altLang="en-US" b="1" dirty="0">
                <a:solidFill>
                  <a:srgbClr val="00B0F0"/>
                </a:solidFill>
                <a:latin typeface="微软雅黑" panose="020B0503020204020204" pitchFamily="34" charset="-122"/>
                <a:ea typeface="微软雅黑" panose="020B0503020204020204" pitchFamily="34" charset="-122"/>
                <a:cs typeface="Open Sans" panose="02010600030101010101" charset="0"/>
              </a:rPr>
              <a:t>）</a:t>
            </a:r>
            <a:endParaRPr lang="en-US" altLang="zh-CN" b="1" dirty="0">
              <a:solidFill>
                <a:srgbClr val="00B0F0"/>
              </a:solidFill>
              <a:latin typeface="微软雅黑" panose="020B0503020204020204" pitchFamily="34" charset="-122"/>
              <a:ea typeface="微软雅黑" panose="020B0503020204020204" pitchFamily="34" charset="-122"/>
              <a:cs typeface="Open Sans" panose="02010600030101010101" charset="0"/>
            </a:endParaRPr>
          </a:p>
          <a:p>
            <a:pPr marL="114300" indent="0">
              <a:buNone/>
            </a:pPr>
            <a:r>
              <a:rPr lang="zh-CN" altLang="en-US" sz="1400" dirty="0">
                <a:latin typeface="微软雅黑" panose="020B0503020204020204" pitchFamily="34" charset="-122"/>
                <a:ea typeface="微软雅黑" panose="020B0503020204020204" pitchFamily="34" charset="-122"/>
                <a:cs typeface="Open Sans" panose="02010600030101010101" charset="0"/>
              </a:rPr>
              <a:t>度量项集</a:t>
            </a:r>
            <a:r>
              <a:rPr lang="en-US" sz="1400" dirty="0">
                <a:latin typeface="微软雅黑" panose="020B0503020204020204" pitchFamily="34" charset="-122"/>
                <a:ea typeface="微软雅黑" panose="020B0503020204020204" pitchFamily="34" charset="-122"/>
                <a:cs typeface="Open Sans" panose="02010600030101010101" charset="0"/>
              </a:rPr>
              <a:t>{X}</a:t>
            </a:r>
            <a:r>
              <a:rPr lang="zh-CN" altLang="en-US" sz="1400" dirty="0">
                <a:latin typeface="微软雅黑" panose="020B0503020204020204" pitchFamily="34" charset="-122"/>
                <a:ea typeface="微软雅黑" panose="020B0503020204020204" pitchFamily="34" charset="-122"/>
                <a:cs typeface="Open Sans" panose="02010600030101010101" charset="0"/>
              </a:rPr>
              <a:t>和项集</a:t>
            </a:r>
            <a:r>
              <a:rPr lang="en-US" sz="1400" dirty="0">
                <a:latin typeface="微软雅黑" panose="020B0503020204020204" pitchFamily="34" charset="-122"/>
                <a:ea typeface="微软雅黑" panose="020B0503020204020204" pitchFamily="34" charset="-122"/>
                <a:cs typeface="Open Sans" panose="02010600030101010101" charset="0"/>
              </a:rPr>
              <a:t>{Y}</a:t>
            </a:r>
            <a:r>
              <a:rPr lang="zh-CN" altLang="en-US" sz="1400" dirty="0">
                <a:latin typeface="微软雅黑" panose="020B0503020204020204" pitchFamily="34" charset="-122"/>
                <a:ea typeface="微软雅黑" panose="020B0503020204020204" pitchFamily="34" charset="-122"/>
                <a:cs typeface="Open Sans" panose="02010600030101010101" charset="0"/>
              </a:rPr>
              <a:t>的独立性。</a:t>
            </a:r>
            <a:endParaRPr lang="en-US" sz="1400" dirty="0">
              <a:latin typeface="微软雅黑" panose="020B0503020204020204" pitchFamily="34" charset="-122"/>
              <a:ea typeface="微软雅黑" panose="020B0503020204020204" pitchFamily="34" charset="-122"/>
              <a:cs typeface="Open Sans" panose="02010600030101010101" charset="0"/>
            </a:endParaRPr>
          </a:p>
          <a:p>
            <a:pPr marL="0" marR="0" lvl="0" indent="0" algn="l" rtl="0">
              <a:lnSpc>
                <a:spcPct val="115000"/>
              </a:lnSpc>
              <a:spcBef>
                <a:spcPts val="800"/>
              </a:spcBef>
              <a:spcAft>
                <a:spcPts val="0"/>
              </a:spcAft>
              <a:buClr>
                <a:schemeClr val="dk2"/>
              </a:buClr>
              <a:buSzPts val="1800"/>
              <a:buFont typeface="Arial"/>
              <a:buNone/>
            </a:pPr>
            <a:endParaRPr sz="1000" b="0" i="0" u="none" strike="noStrike" cap="none" dirty="0">
              <a:solidFill>
                <a:schemeClr val="dk2"/>
              </a:solidFill>
              <a:latin typeface="微软雅黑" panose="020B0503020204020204" pitchFamily="34" charset="-122"/>
              <a:ea typeface="微软雅黑" panose="020B0503020204020204" pitchFamily="34" charset="-122"/>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marL="0" marR="0" lvl="0" indent="0" algn="l" rtl="0">
              <a:lnSpc>
                <a:spcPct val="100000"/>
              </a:lnSpc>
              <a:spcBef>
                <a:spcPts val="0"/>
              </a:spcBef>
              <a:spcAft>
                <a:spcPts val="0"/>
              </a:spcAft>
              <a:buClr>
                <a:schemeClr val="dk2"/>
              </a:buClr>
              <a:buSzPts val="1400"/>
              <a:buFont typeface="Arial"/>
              <a:buNone/>
            </a:pPr>
            <a:r>
              <a:rPr lang="zh-CN" altLang="en-US" sz="3000" b="1" i="0" u="none" strike="noStrike" cap="none" dirty="0">
                <a:solidFill>
                  <a:schemeClr val="dk2"/>
                </a:solidFill>
                <a:latin typeface="Archivo Narrow"/>
                <a:ea typeface="Archivo Narrow"/>
                <a:cs typeface="Archivo Narrow"/>
                <a:sym typeface="Archivo Narrow"/>
              </a:rPr>
              <a:t>举例说明</a:t>
            </a:r>
            <a:endParaRPr sz="3000" b="1" i="0" u="none" strike="noStrike" cap="none" dirty="0">
              <a:solidFill>
                <a:schemeClr val="dk2"/>
              </a:solidFill>
              <a:latin typeface="Archivo Narrow"/>
              <a:ea typeface="Archivo Narrow"/>
              <a:cs typeface="Archivo Narrow"/>
              <a:sym typeface="Archivo Narrow"/>
            </a:endParaRPr>
          </a:p>
        </p:txBody>
      </p:sp>
      <p:sp>
        <p:nvSpPr>
          <p:cNvPr id="718" name="Google Shape;718;p119"/>
          <p:cNvSpPr txBox="1">
            <a:spLocks noGrp="1"/>
          </p:cNvSpPr>
          <p:nvPr>
            <p:ph type="body" idx="2"/>
          </p:nvPr>
        </p:nvSpPr>
        <p:spPr>
          <a:xfrm>
            <a:off x="593725" y="896111"/>
            <a:ext cx="8165700" cy="786385"/>
          </a:xfrm>
          <a:prstGeom prst="rect">
            <a:avLst/>
          </a:prstGeom>
          <a:noFill/>
          <a:ln>
            <a:noFill/>
          </a:ln>
        </p:spPr>
        <p:txBody>
          <a:bodyPr spcFirstLastPara="1" wrap="square" lIns="91425" tIns="45700" rIns="91425" bIns="45700" anchor="t" anchorCtr="0">
            <a:noAutofit/>
          </a:bodyPr>
          <a:lstStyle/>
          <a:p>
            <a:pPr marL="114300" indent="0">
              <a:buNone/>
            </a:pPr>
            <a:r>
              <a:rPr lang="zh-CN" altLang="en-US" sz="1400" dirty="0">
                <a:latin typeface="微软雅黑" panose="020B0503020204020204" pitchFamily="34" charset="-122"/>
                <a:ea typeface="微软雅黑" panose="020B0503020204020204" pitchFamily="34" charset="-122"/>
              </a:rPr>
              <a:t>假设售卖四类商品，历史上共</a:t>
            </a:r>
            <a:r>
              <a:rPr lang="en-US"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笔订单（见下表）</a:t>
            </a:r>
            <a:endParaRPr lang="en-US" sz="1400" dirty="0">
              <a:latin typeface="微软雅黑" panose="020B0503020204020204" pitchFamily="34" charset="-122"/>
              <a:ea typeface="微软雅黑" panose="020B0503020204020204" pitchFamily="34" charset="-122"/>
            </a:endParaRPr>
          </a:p>
          <a:p>
            <a:pPr marL="0" marR="0" lvl="0" indent="0" algn="l" rtl="0">
              <a:lnSpc>
                <a:spcPct val="115000"/>
              </a:lnSpc>
              <a:spcBef>
                <a:spcPts val="800"/>
              </a:spcBef>
              <a:spcAft>
                <a:spcPts val="0"/>
              </a:spcAft>
              <a:buClr>
                <a:schemeClr val="dk2"/>
              </a:buClr>
              <a:buSzPts val="1800"/>
              <a:buFont typeface="Arial"/>
              <a:buNone/>
            </a:pPr>
            <a:endParaRPr sz="1000" b="0" i="0" u="none" strike="noStrike" cap="none" dirty="0">
              <a:solidFill>
                <a:schemeClr val="dk2"/>
              </a:solidFill>
              <a:latin typeface="Open Sans"/>
              <a:ea typeface="Open Sans"/>
              <a:cs typeface="Open Sans"/>
              <a:sym typeface="Open Sans"/>
            </a:endParaRPr>
          </a:p>
        </p:txBody>
      </p:sp>
      <p:graphicFrame>
        <p:nvGraphicFramePr>
          <p:cNvPr id="4" name="Table 4">
            <a:extLst>
              <a:ext uri="{FF2B5EF4-FFF2-40B4-BE49-F238E27FC236}">
                <a16:creationId xmlns:a16="http://schemas.microsoft.com/office/drawing/2014/main" id="{81053FC1-03F5-4DCB-8E98-CCE6C97FB388}"/>
              </a:ext>
            </a:extLst>
          </p:cNvPr>
          <p:cNvGraphicFramePr>
            <a:graphicFrameLocks noGrp="1"/>
          </p:cNvGraphicFramePr>
          <p:nvPr>
            <p:extLst>
              <p:ext uri="{D42A27DB-BD31-4B8C-83A1-F6EECF244321}">
                <p14:modId xmlns:p14="http://schemas.microsoft.com/office/powerpoint/2010/main" val="2959185969"/>
              </p:ext>
            </p:extLst>
          </p:nvPr>
        </p:nvGraphicFramePr>
        <p:xfrm>
          <a:off x="1524000" y="1682496"/>
          <a:ext cx="6096000" cy="2595880"/>
        </p:xfrm>
        <a:graphic>
          <a:graphicData uri="http://schemas.openxmlformats.org/drawingml/2006/table">
            <a:tbl>
              <a:tblPr firstRow="1" bandRow="1">
                <a:tableStyleId>{8D0BB38F-8ABA-4C32-9CF1-BB2D903D36E4}</a:tableStyleId>
              </a:tblPr>
              <a:tblGrid>
                <a:gridCol w="1219200">
                  <a:extLst>
                    <a:ext uri="{9D8B030D-6E8A-4147-A177-3AD203B41FA5}">
                      <a16:colId xmlns:a16="http://schemas.microsoft.com/office/drawing/2014/main" val="3055117694"/>
                    </a:ext>
                  </a:extLst>
                </a:gridCol>
                <a:gridCol w="1219200">
                  <a:extLst>
                    <a:ext uri="{9D8B030D-6E8A-4147-A177-3AD203B41FA5}">
                      <a16:colId xmlns:a16="http://schemas.microsoft.com/office/drawing/2014/main" val="1762916329"/>
                    </a:ext>
                  </a:extLst>
                </a:gridCol>
                <a:gridCol w="1219200">
                  <a:extLst>
                    <a:ext uri="{9D8B030D-6E8A-4147-A177-3AD203B41FA5}">
                      <a16:colId xmlns:a16="http://schemas.microsoft.com/office/drawing/2014/main" val="3033821295"/>
                    </a:ext>
                  </a:extLst>
                </a:gridCol>
                <a:gridCol w="1219200">
                  <a:extLst>
                    <a:ext uri="{9D8B030D-6E8A-4147-A177-3AD203B41FA5}">
                      <a16:colId xmlns:a16="http://schemas.microsoft.com/office/drawing/2014/main" val="78927196"/>
                    </a:ext>
                  </a:extLst>
                </a:gridCol>
                <a:gridCol w="1219200">
                  <a:extLst>
                    <a:ext uri="{9D8B030D-6E8A-4147-A177-3AD203B41FA5}">
                      <a16:colId xmlns:a16="http://schemas.microsoft.com/office/drawing/2014/main" val="3575648096"/>
                    </a:ext>
                  </a:extLst>
                </a:gridCol>
              </a:tblGrid>
              <a:tr h="370840">
                <a:tc>
                  <a:txBody>
                    <a:bodyPr/>
                    <a:lstStyle/>
                    <a:p>
                      <a:pPr lvl="0" algn="ctr"/>
                      <a:r>
                        <a:rPr lang="en-US" altLang="zh-CN" dirty="0" err="1">
                          <a:latin typeface="Open Sans" panose="02010600030101010101" charset="0"/>
                          <a:ea typeface="Open Sans" panose="02010600030101010101" charset="0"/>
                          <a:cs typeface="Open Sans" panose="02010600030101010101" charset="0"/>
                        </a:rPr>
                        <a:t>order_id</a:t>
                      </a:r>
                      <a:endParaRPr lang="en-US" dirty="0">
                        <a:latin typeface="Open Sans" panose="02010600030101010101" charset="0"/>
                        <a:ea typeface="Open Sans" panose="02010600030101010101" charset="0"/>
                        <a:cs typeface="Open Sans" panose="02010600030101010101" charset="0"/>
                      </a:endParaRPr>
                    </a:p>
                  </a:txBody>
                  <a:tcPr anchor="ctr"/>
                </a:tc>
                <a:tc>
                  <a:txBody>
                    <a:bodyPr/>
                    <a:lstStyle/>
                    <a:p>
                      <a:pPr lvl="0" algn="ctr"/>
                      <a:r>
                        <a:rPr lang="en-US" dirty="0" err="1">
                          <a:latin typeface="Open Sans" panose="02010600030101010101" charset="0"/>
                          <a:ea typeface="Open Sans" panose="02010600030101010101" charset="0"/>
                          <a:cs typeface="Open Sans" panose="02010600030101010101" charset="0"/>
                        </a:rPr>
                        <a:t>Product_A</a:t>
                      </a:r>
                      <a:endParaRPr lang="en-US" dirty="0">
                        <a:latin typeface="Open Sans" panose="02010600030101010101" charset="0"/>
                        <a:ea typeface="Open Sans" panose="02010600030101010101" charset="0"/>
                        <a:cs typeface="Open Sans" panose="02010600030101010101"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latin typeface="Open Sans" panose="02010600030101010101" charset="0"/>
                          <a:ea typeface="Open Sans" panose="02010600030101010101" charset="0"/>
                          <a:cs typeface="Open Sans" panose="02010600030101010101" charset="0"/>
                        </a:rPr>
                        <a:t>Product_B</a:t>
                      </a:r>
                      <a:endParaRPr lang="en-US" dirty="0">
                        <a:latin typeface="Open Sans" panose="02010600030101010101" charset="0"/>
                        <a:ea typeface="Open Sans" panose="02010600030101010101" charset="0"/>
                        <a:cs typeface="Open Sans" panose="02010600030101010101"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latin typeface="Open Sans" panose="02010600030101010101" charset="0"/>
                          <a:ea typeface="Open Sans" panose="02010600030101010101" charset="0"/>
                          <a:cs typeface="Open Sans" panose="02010600030101010101" charset="0"/>
                        </a:rPr>
                        <a:t>Product_C</a:t>
                      </a:r>
                      <a:endParaRPr lang="en-US" dirty="0">
                        <a:latin typeface="Open Sans" panose="02010600030101010101" charset="0"/>
                        <a:ea typeface="Open Sans" panose="02010600030101010101" charset="0"/>
                        <a:cs typeface="Open Sans" panose="02010600030101010101"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latin typeface="Open Sans" panose="02010600030101010101" charset="0"/>
                          <a:ea typeface="Open Sans" panose="02010600030101010101" charset="0"/>
                          <a:cs typeface="Open Sans" panose="02010600030101010101" charset="0"/>
                        </a:rPr>
                        <a:t>Product_D</a:t>
                      </a:r>
                      <a:endParaRPr lang="en-US" dirty="0">
                        <a:latin typeface="Open Sans" panose="02010600030101010101" charset="0"/>
                        <a:ea typeface="Open Sans" panose="02010600030101010101" charset="0"/>
                        <a:cs typeface="Open Sans" panose="02010600030101010101" charset="0"/>
                      </a:endParaRPr>
                    </a:p>
                  </a:txBody>
                  <a:tcPr anchor="ctr"/>
                </a:tc>
                <a:extLst>
                  <a:ext uri="{0D108BD9-81ED-4DB2-BD59-A6C34878D82A}">
                    <a16:rowId xmlns:a16="http://schemas.microsoft.com/office/drawing/2014/main" val="2580858136"/>
                  </a:ext>
                </a:extLst>
              </a:tr>
              <a:tr h="370840">
                <a:tc>
                  <a:txBody>
                    <a:bodyPr/>
                    <a:lstStyle/>
                    <a:p>
                      <a:pPr lvl="0" algn="ctr"/>
                      <a:r>
                        <a:rPr lang="en-US" altLang="zh-CN" dirty="0" err="1">
                          <a:latin typeface="Open Sans" panose="02010600030101010101" charset="0"/>
                          <a:ea typeface="Open Sans" panose="02010600030101010101" charset="0"/>
                          <a:cs typeface="Open Sans" panose="02010600030101010101" charset="0"/>
                        </a:rPr>
                        <a:t>sh</a:t>
                      </a:r>
                      <a:r>
                        <a:rPr lang="en-US" altLang="zh-CN" dirty="0">
                          <a:latin typeface="Open Sans" panose="02010600030101010101" charset="0"/>
                          <a:ea typeface="Open Sans" panose="02010600030101010101" charset="0"/>
                          <a:cs typeface="Open Sans" panose="02010600030101010101" charset="0"/>
                        </a:rPr>
                        <a:t> - 0001</a:t>
                      </a:r>
                      <a:endParaRPr lang="en-US" dirty="0">
                        <a:latin typeface="Open Sans" panose="02010600030101010101" charset="0"/>
                        <a:ea typeface="Open Sans" panose="02010600030101010101" charset="0"/>
                        <a:cs typeface="Open Sans" panose="02010600030101010101" charset="0"/>
                      </a:endParaRP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endParaRPr lang="en-US">
                        <a:latin typeface="Open Sans" panose="02010600030101010101" charset="0"/>
                        <a:ea typeface="Open Sans" panose="02010600030101010101" charset="0"/>
                        <a:cs typeface="Open Sans" panose="02010600030101010101" charset="0"/>
                      </a:endParaRPr>
                    </a:p>
                  </a:txBody>
                  <a:tcPr anchor="ctr"/>
                </a:tc>
                <a:extLst>
                  <a:ext uri="{0D108BD9-81ED-4DB2-BD59-A6C34878D82A}">
                    <a16:rowId xmlns:a16="http://schemas.microsoft.com/office/drawing/2014/main" val="95625431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err="1">
                          <a:latin typeface="Open Sans" panose="02010600030101010101" charset="0"/>
                          <a:ea typeface="Open Sans" panose="02010600030101010101" charset="0"/>
                          <a:cs typeface="Open Sans" panose="02010600030101010101" charset="0"/>
                        </a:rPr>
                        <a:t>sh</a:t>
                      </a:r>
                      <a:r>
                        <a:rPr lang="en-US" altLang="zh-CN" dirty="0">
                          <a:latin typeface="Open Sans" panose="02010600030101010101" charset="0"/>
                          <a:ea typeface="Open Sans" panose="02010600030101010101" charset="0"/>
                          <a:cs typeface="Open Sans" panose="02010600030101010101" charset="0"/>
                        </a:rPr>
                        <a:t> - 0002</a:t>
                      </a:r>
                      <a:endParaRPr lang="en-US" dirty="0">
                        <a:latin typeface="Open Sans" panose="02010600030101010101" charset="0"/>
                        <a:ea typeface="Open Sans" panose="02010600030101010101" charset="0"/>
                        <a:cs typeface="Open Sans" panose="02010600030101010101" charset="0"/>
                      </a:endParaRPr>
                    </a:p>
                  </a:txBody>
                  <a:tcPr anchor="ctr"/>
                </a:tc>
                <a:tc>
                  <a:txBody>
                    <a:bodyPr/>
                    <a:lstStyle/>
                    <a:p>
                      <a:pPr lvl="0" algn="ctr"/>
                      <a:endParaRPr lang="en-US">
                        <a:latin typeface="Open Sans" panose="02010600030101010101" charset="0"/>
                        <a:ea typeface="Open Sans" panose="02010600030101010101" charset="0"/>
                        <a:cs typeface="Open Sans" panose="02010600030101010101" charset="0"/>
                      </a:endParaRP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extLst>
                  <a:ext uri="{0D108BD9-81ED-4DB2-BD59-A6C34878D82A}">
                    <a16:rowId xmlns:a16="http://schemas.microsoft.com/office/drawing/2014/main" val="351146391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err="1">
                          <a:latin typeface="Open Sans" panose="02010600030101010101" charset="0"/>
                          <a:ea typeface="Open Sans" panose="02010600030101010101" charset="0"/>
                          <a:cs typeface="Open Sans" panose="02010600030101010101" charset="0"/>
                        </a:rPr>
                        <a:t>sh</a:t>
                      </a:r>
                      <a:r>
                        <a:rPr lang="en-US" altLang="zh-CN" dirty="0">
                          <a:latin typeface="Open Sans" panose="02010600030101010101" charset="0"/>
                          <a:ea typeface="Open Sans" panose="02010600030101010101" charset="0"/>
                          <a:cs typeface="Open Sans" panose="02010600030101010101" charset="0"/>
                        </a:rPr>
                        <a:t> - 0003</a:t>
                      </a:r>
                      <a:endParaRPr lang="en-US" dirty="0">
                        <a:latin typeface="Open Sans" panose="02010600030101010101" charset="0"/>
                        <a:ea typeface="Open Sans" panose="02010600030101010101" charset="0"/>
                        <a:cs typeface="Open Sans" panose="02010600030101010101" charset="0"/>
                      </a:endParaRP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extLst>
                  <a:ext uri="{0D108BD9-81ED-4DB2-BD59-A6C34878D82A}">
                    <a16:rowId xmlns:a16="http://schemas.microsoft.com/office/drawing/2014/main" val="52524219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err="1">
                          <a:latin typeface="Open Sans" panose="02010600030101010101" charset="0"/>
                          <a:ea typeface="Open Sans" panose="02010600030101010101" charset="0"/>
                          <a:cs typeface="Open Sans" panose="02010600030101010101" charset="0"/>
                        </a:rPr>
                        <a:t>sh</a:t>
                      </a:r>
                      <a:r>
                        <a:rPr lang="en-US" altLang="zh-CN" dirty="0">
                          <a:latin typeface="Open Sans" panose="02010600030101010101" charset="0"/>
                          <a:ea typeface="Open Sans" panose="02010600030101010101" charset="0"/>
                          <a:cs typeface="Open Sans" panose="02010600030101010101" charset="0"/>
                        </a:rPr>
                        <a:t> - 0004</a:t>
                      </a:r>
                      <a:endParaRPr lang="en-US" dirty="0">
                        <a:latin typeface="Open Sans" panose="02010600030101010101" charset="0"/>
                        <a:ea typeface="Open Sans" panose="02010600030101010101" charset="0"/>
                        <a:cs typeface="Open Sans" panose="02010600030101010101" charset="0"/>
                      </a:endParaRP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endParaRPr lang="en-US">
                        <a:latin typeface="Open Sans" panose="02010600030101010101" charset="0"/>
                        <a:ea typeface="Open Sans" panose="02010600030101010101" charset="0"/>
                        <a:cs typeface="Open Sans" panose="02010600030101010101" charset="0"/>
                      </a:endParaRP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endParaRPr lang="en-US">
                        <a:latin typeface="Open Sans" panose="02010600030101010101" charset="0"/>
                        <a:ea typeface="Open Sans" panose="02010600030101010101" charset="0"/>
                        <a:cs typeface="Open Sans" panose="02010600030101010101" charset="0"/>
                      </a:endParaRPr>
                    </a:p>
                  </a:txBody>
                  <a:tcPr anchor="ctr"/>
                </a:tc>
                <a:extLst>
                  <a:ext uri="{0D108BD9-81ED-4DB2-BD59-A6C34878D82A}">
                    <a16:rowId xmlns:a16="http://schemas.microsoft.com/office/drawing/2014/main" val="344528839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err="1">
                          <a:latin typeface="Open Sans" panose="02010600030101010101" charset="0"/>
                          <a:ea typeface="Open Sans" panose="02010600030101010101" charset="0"/>
                          <a:cs typeface="Open Sans" panose="02010600030101010101" charset="0"/>
                        </a:rPr>
                        <a:t>sh</a:t>
                      </a:r>
                      <a:r>
                        <a:rPr lang="en-US" altLang="zh-CN" dirty="0">
                          <a:latin typeface="Open Sans" panose="02010600030101010101" charset="0"/>
                          <a:ea typeface="Open Sans" panose="02010600030101010101" charset="0"/>
                          <a:cs typeface="Open Sans" panose="02010600030101010101" charset="0"/>
                        </a:rPr>
                        <a:t> - 0005</a:t>
                      </a:r>
                      <a:endParaRPr lang="en-US" dirty="0">
                        <a:latin typeface="Open Sans" panose="02010600030101010101" charset="0"/>
                        <a:ea typeface="Open Sans" panose="02010600030101010101" charset="0"/>
                        <a:cs typeface="Open Sans" panose="02010600030101010101" charset="0"/>
                      </a:endParaRPr>
                    </a:p>
                  </a:txBody>
                  <a:tcPr anchor="ctr"/>
                </a:tc>
                <a:tc>
                  <a:txBody>
                    <a:bodyPr/>
                    <a:lstStyle/>
                    <a:p>
                      <a:pPr lvl="0" algn="ctr"/>
                      <a:endParaRPr lang="en-US">
                        <a:latin typeface="Open Sans" panose="02010600030101010101" charset="0"/>
                        <a:ea typeface="Open Sans" panose="02010600030101010101" charset="0"/>
                        <a:cs typeface="Open Sans" panose="02010600030101010101" charset="0"/>
                      </a:endParaRPr>
                    </a:p>
                  </a:txBody>
                  <a:tcPr anchor="ctr"/>
                </a:tc>
                <a:tc>
                  <a:txBody>
                    <a:bodyPr/>
                    <a:lstStyle/>
                    <a:p>
                      <a:pPr lvl="0" algn="ctr"/>
                      <a:endParaRPr lang="en-US">
                        <a:latin typeface="Open Sans" panose="02010600030101010101" charset="0"/>
                        <a:ea typeface="Open Sans" panose="02010600030101010101" charset="0"/>
                        <a:cs typeface="Open Sans" panose="02010600030101010101" charset="0"/>
                      </a:endParaRP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1</a:t>
                      </a:r>
                    </a:p>
                  </a:txBody>
                  <a:tcPr anchor="ctr"/>
                </a:tc>
                <a:tc>
                  <a:txBody>
                    <a:bodyPr/>
                    <a:lstStyle/>
                    <a:p>
                      <a:pPr lvl="0" algn="ctr"/>
                      <a:endParaRPr lang="en-US">
                        <a:latin typeface="Open Sans" panose="02010600030101010101" charset="0"/>
                        <a:ea typeface="Open Sans" panose="02010600030101010101" charset="0"/>
                        <a:cs typeface="Open Sans" panose="02010600030101010101" charset="0"/>
                      </a:endParaRPr>
                    </a:p>
                  </a:txBody>
                  <a:tcPr anchor="ctr"/>
                </a:tc>
                <a:extLst>
                  <a:ext uri="{0D108BD9-81ED-4DB2-BD59-A6C34878D82A}">
                    <a16:rowId xmlns:a16="http://schemas.microsoft.com/office/drawing/2014/main" val="2517421152"/>
                  </a:ext>
                </a:extLst>
              </a:tr>
              <a:tr h="370840">
                <a:tc>
                  <a:txBody>
                    <a:bodyPr/>
                    <a:lstStyle/>
                    <a:p>
                      <a:pPr lvl="0" algn="ctr"/>
                      <a:r>
                        <a:rPr lang="en-US" b="1" dirty="0">
                          <a:latin typeface="Open Sans" panose="02010600030101010101" charset="0"/>
                          <a:ea typeface="Open Sans" panose="02010600030101010101" charset="0"/>
                          <a:cs typeface="Open Sans" panose="02010600030101010101" charset="0"/>
                        </a:rPr>
                        <a:t>support</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(A) 3/5</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(B) 3/5</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(C) 1</a:t>
                      </a:r>
                    </a:p>
                  </a:txBody>
                  <a:tcPr anchor="ctr"/>
                </a:tc>
                <a:tc>
                  <a:txBody>
                    <a:bodyPr/>
                    <a:lstStyle/>
                    <a:p>
                      <a:pPr lvl="0" algn="ctr"/>
                      <a:r>
                        <a:rPr lang="en-US" dirty="0">
                          <a:latin typeface="Open Sans" panose="02010600030101010101" charset="0"/>
                          <a:ea typeface="Open Sans" panose="02010600030101010101" charset="0"/>
                          <a:cs typeface="Open Sans" panose="02010600030101010101" charset="0"/>
                        </a:rPr>
                        <a:t>(D) 2/5</a:t>
                      </a:r>
                    </a:p>
                  </a:txBody>
                  <a:tcPr anchor="ctr"/>
                </a:tc>
                <a:extLst>
                  <a:ext uri="{0D108BD9-81ED-4DB2-BD59-A6C34878D82A}">
                    <a16:rowId xmlns:a16="http://schemas.microsoft.com/office/drawing/2014/main" val="1179960605"/>
                  </a:ext>
                </a:extLst>
              </a:tr>
            </a:tbl>
          </a:graphicData>
        </a:graphic>
      </p:graphicFrame>
    </p:spTree>
    <p:extLst>
      <p:ext uri="{BB962C8B-B14F-4D97-AF65-F5344CB8AC3E}">
        <p14:creationId xmlns:p14="http://schemas.microsoft.com/office/powerpoint/2010/main" val="411978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marL="0" marR="0" lvl="0" indent="0" algn="l" rtl="0">
              <a:lnSpc>
                <a:spcPct val="100000"/>
              </a:lnSpc>
              <a:spcBef>
                <a:spcPts val="0"/>
              </a:spcBef>
              <a:spcAft>
                <a:spcPts val="0"/>
              </a:spcAft>
              <a:buClr>
                <a:schemeClr val="dk2"/>
              </a:buClr>
              <a:buSzPts val="1400"/>
              <a:buFont typeface="Arial"/>
              <a:buNone/>
            </a:pPr>
            <a:r>
              <a:rPr lang="zh-CN" altLang="en-US" sz="3000" b="1" i="0" u="none" strike="noStrike" cap="none" dirty="0">
                <a:solidFill>
                  <a:schemeClr val="dk2"/>
                </a:solidFill>
                <a:latin typeface="Archivo Narrow"/>
                <a:ea typeface="Archivo Narrow"/>
                <a:cs typeface="Archivo Narrow"/>
                <a:sym typeface="Archivo Narrow"/>
              </a:rPr>
              <a:t>举例说明</a:t>
            </a:r>
            <a:endParaRPr sz="3000" b="1" i="0" u="none" strike="noStrike" cap="none" dirty="0">
              <a:solidFill>
                <a:schemeClr val="dk2"/>
              </a:solidFill>
              <a:latin typeface="Archivo Narrow"/>
              <a:ea typeface="Archivo Narrow"/>
              <a:cs typeface="Archivo Narrow"/>
              <a:sym typeface="Archivo Narrow"/>
            </a:endParaRPr>
          </a:p>
        </p:txBody>
      </p:sp>
      <p:graphicFrame>
        <p:nvGraphicFramePr>
          <p:cNvPr id="6" name="Google Shape;1541;p201">
            <a:extLst>
              <a:ext uri="{FF2B5EF4-FFF2-40B4-BE49-F238E27FC236}">
                <a16:creationId xmlns:a16="http://schemas.microsoft.com/office/drawing/2014/main" id="{02713262-BCC4-453B-9EA2-782AFB447127}"/>
              </a:ext>
            </a:extLst>
          </p:cNvPr>
          <p:cNvGraphicFramePr/>
          <p:nvPr>
            <p:extLst>
              <p:ext uri="{D42A27DB-BD31-4B8C-83A1-F6EECF244321}">
                <p14:modId xmlns:p14="http://schemas.microsoft.com/office/powerpoint/2010/main" val="2826486584"/>
              </p:ext>
            </p:extLst>
          </p:nvPr>
        </p:nvGraphicFramePr>
        <p:xfrm>
          <a:off x="685800" y="1115568"/>
          <a:ext cx="7891272" cy="3419856"/>
        </p:xfrm>
        <a:graphic>
          <a:graphicData uri="http://schemas.openxmlformats.org/drawingml/2006/table">
            <a:tbl>
              <a:tblPr>
                <a:noFill/>
              </a:tblPr>
              <a:tblGrid>
                <a:gridCol w="2630424">
                  <a:extLst>
                    <a:ext uri="{9D8B030D-6E8A-4147-A177-3AD203B41FA5}">
                      <a16:colId xmlns:a16="http://schemas.microsoft.com/office/drawing/2014/main" val="20000"/>
                    </a:ext>
                  </a:extLst>
                </a:gridCol>
                <a:gridCol w="2630424">
                  <a:extLst>
                    <a:ext uri="{9D8B030D-6E8A-4147-A177-3AD203B41FA5}">
                      <a16:colId xmlns:a16="http://schemas.microsoft.com/office/drawing/2014/main" val="20001"/>
                    </a:ext>
                  </a:extLst>
                </a:gridCol>
                <a:gridCol w="2630424">
                  <a:extLst>
                    <a:ext uri="{9D8B030D-6E8A-4147-A177-3AD203B41FA5}">
                      <a16:colId xmlns:a16="http://schemas.microsoft.com/office/drawing/2014/main" val="20002"/>
                    </a:ext>
                  </a:extLst>
                </a:gridCol>
              </a:tblGrid>
              <a:tr h="532603">
                <a:tc>
                  <a:txBody>
                    <a:bodyPr/>
                    <a:lstStyle/>
                    <a:p>
                      <a:pPr marL="0" lvl="0" indent="0" algn="ctr" rtl="0">
                        <a:spcBef>
                          <a:spcPts val="0"/>
                        </a:spcBef>
                        <a:spcAft>
                          <a:spcPts val="0"/>
                        </a:spcAft>
                        <a:buNone/>
                      </a:pPr>
                      <a:r>
                        <a:rPr lang="zh-CN" altLang="en-US" sz="1600" b="1" dirty="0">
                          <a:solidFill>
                            <a:schemeClr val="bg1"/>
                          </a:solidFill>
                          <a:latin typeface="微软雅黑" panose="020B0503020204020204" pitchFamily="34" charset="-122"/>
                          <a:ea typeface="微软雅黑" panose="020B0503020204020204" pitchFamily="34" charset="-122"/>
                          <a:cs typeface="Open Sans" panose="02010600030101010101" charset="0"/>
                          <a:sym typeface="Archivo Narrow"/>
                        </a:rPr>
                        <a:t>支持度</a:t>
                      </a:r>
                      <a:endParaRPr sz="1600" b="1" dirty="0">
                        <a:solidFill>
                          <a:schemeClr val="bg1"/>
                        </a:solidFill>
                        <a:latin typeface="微软雅黑" panose="020B0503020204020204" pitchFamily="34" charset="-122"/>
                        <a:ea typeface="微软雅黑" panose="020B0503020204020204" pitchFamily="34" charset="-122"/>
                        <a:cs typeface="Open Sans" panose="02010600030101010101" charset="0"/>
                        <a:sym typeface="Archivo Narrow"/>
                      </a:endParaRPr>
                    </a:p>
                  </a:txBody>
                  <a:tcPr marL="91425" marR="91425" marT="91425" marB="91425" anchor="ctr">
                    <a:lnL w="12700" cap="flat" cmpd="sng" algn="ctr">
                      <a:solidFill>
                        <a:srgbClr val="E4E8EB"/>
                      </a:solidFill>
                      <a:prstDash val="solid"/>
                      <a:round/>
                      <a:headEnd type="none" w="med" len="med"/>
                      <a:tailEnd type="none" w="med" len="med"/>
                    </a:lnL>
                    <a:lnR w="12700" cap="flat" cmpd="sng" algn="ctr">
                      <a:solidFill>
                        <a:srgbClr val="E4E8EB"/>
                      </a:solidFill>
                      <a:prstDash val="solid"/>
                      <a:round/>
                      <a:headEnd type="none" w="med" len="med"/>
                      <a:tailEnd type="none" w="med" len="med"/>
                    </a:lnR>
                    <a:lnT w="12700" cap="flat" cmpd="sng" algn="ctr">
                      <a:solidFill>
                        <a:srgbClr val="E4E8EB"/>
                      </a:solidFill>
                      <a:prstDash val="solid"/>
                      <a:round/>
                      <a:headEnd type="none" w="med" len="med"/>
                      <a:tailEnd type="none" w="med" len="med"/>
                    </a:lnT>
                    <a:lnB w="12700" cap="flat" cmpd="sng" algn="ctr">
                      <a:solidFill>
                        <a:srgbClr val="E4E8EB"/>
                      </a:solidFill>
                      <a:prstDash val="solid"/>
                      <a:round/>
                      <a:headEnd type="none" w="med" len="med"/>
                      <a:tailEnd type="none" w="med" len="med"/>
                    </a:lnB>
                    <a:solidFill>
                      <a:srgbClr val="00AEEF"/>
                    </a:solidFill>
                  </a:tcPr>
                </a:tc>
                <a:tc>
                  <a:txBody>
                    <a:bodyPr/>
                    <a:lstStyle/>
                    <a:p>
                      <a:pPr marL="0" lvl="0" indent="0" algn="ctr" rtl="0">
                        <a:spcBef>
                          <a:spcPts val="0"/>
                        </a:spcBef>
                        <a:spcAft>
                          <a:spcPts val="0"/>
                        </a:spcAft>
                        <a:buNone/>
                      </a:pPr>
                      <a:r>
                        <a:rPr lang="zh-CN" altLang="en-US" sz="1600" b="1" dirty="0">
                          <a:solidFill>
                            <a:schemeClr val="bg1"/>
                          </a:solidFill>
                          <a:latin typeface="微软雅黑" panose="020B0503020204020204" pitchFamily="34" charset="-122"/>
                          <a:ea typeface="微软雅黑" panose="020B0503020204020204" pitchFamily="34" charset="-122"/>
                          <a:cs typeface="Open Sans" panose="02010600030101010101" charset="0"/>
                          <a:sym typeface="Archivo Narrow"/>
                        </a:rPr>
                        <a:t>置信度</a:t>
                      </a:r>
                      <a:endParaRPr sz="1600" b="1" dirty="0">
                        <a:solidFill>
                          <a:schemeClr val="bg1"/>
                        </a:solidFill>
                        <a:latin typeface="微软雅黑" panose="020B0503020204020204" pitchFamily="34" charset="-122"/>
                        <a:ea typeface="微软雅黑" panose="020B0503020204020204" pitchFamily="34" charset="-122"/>
                        <a:cs typeface="Open Sans" panose="02010600030101010101" charset="0"/>
                        <a:sym typeface="Archivo Narrow"/>
                      </a:endParaRPr>
                    </a:p>
                  </a:txBody>
                  <a:tcPr marL="91425" marR="91425" marT="91425" marB="91425" anchor="ctr">
                    <a:lnL w="12700" cap="flat" cmpd="sng" algn="ctr">
                      <a:solidFill>
                        <a:srgbClr val="E4E8EB"/>
                      </a:solidFill>
                      <a:prstDash val="solid"/>
                      <a:round/>
                      <a:headEnd type="none" w="med" len="med"/>
                      <a:tailEnd type="none" w="med" len="med"/>
                    </a:lnL>
                    <a:lnR w="12700" cap="flat" cmpd="sng" algn="ctr">
                      <a:solidFill>
                        <a:srgbClr val="E4E8EB"/>
                      </a:solidFill>
                      <a:prstDash val="solid"/>
                      <a:round/>
                      <a:headEnd type="none" w="med" len="med"/>
                      <a:tailEnd type="none" w="med" len="med"/>
                    </a:lnR>
                    <a:lnT w="12700" cap="flat" cmpd="sng" algn="ctr">
                      <a:solidFill>
                        <a:srgbClr val="E4E8EB"/>
                      </a:solidFill>
                      <a:prstDash val="solid"/>
                      <a:round/>
                      <a:headEnd type="none" w="med" len="med"/>
                      <a:tailEnd type="none" w="med" len="med"/>
                    </a:lnT>
                    <a:lnB w="12700" cap="flat" cmpd="sng" algn="ctr">
                      <a:solidFill>
                        <a:srgbClr val="E4E8EB"/>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zh-CN" altLang="en-US" sz="1600" b="1" dirty="0">
                          <a:solidFill>
                            <a:schemeClr val="bg1"/>
                          </a:solidFill>
                          <a:latin typeface="微软雅黑" panose="020B0503020204020204" pitchFamily="34" charset="-122"/>
                          <a:ea typeface="微软雅黑" panose="020B0503020204020204" pitchFamily="34" charset="-122"/>
                          <a:cs typeface="Open Sans" panose="02010600030101010101" charset="0"/>
                          <a:sym typeface="Archivo Narrow"/>
                        </a:rPr>
                        <a:t>提升度</a:t>
                      </a:r>
                      <a:endParaRPr sz="1600" b="1" dirty="0">
                        <a:solidFill>
                          <a:schemeClr val="bg1"/>
                        </a:solidFill>
                        <a:latin typeface="微软雅黑" panose="020B0503020204020204" pitchFamily="34" charset="-122"/>
                        <a:ea typeface="微软雅黑" panose="020B0503020204020204" pitchFamily="34" charset="-122"/>
                        <a:cs typeface="Open Sans" panose="02010600030101010101" charset="0"/>
                        <a:sym typeface="Archivo Narrow"/>
                      </a:endParaRPr>
                    </a:p>
                  </a:txBody>
                  <a:tcPr marL="91425" marR="91425" marT="91425" marB="91425" anchor="ctr">
                    <a:lnL w="12700" cap="flat" cmpd="sng" algn="ctr">
                      <a:solidFill>
                        <a:srgbClr val="E4E8EB"/>
                      </a:solidFill>
                      <a:prstDash val="solid"/>
                      <a:round/>
                      <a:headEnd type="none" w="med" len="med"/>
                      <a:tailEnd type="none" w="med" len="med"/>
                    </a:lnL>
                    <a:lnR w="12700" cap="flat" cmpd="sng" algn="ctr">
                      <a:solidFill>
                        <a:srgbClr val="E4E8EB"/>
                      </a:solidFill>
                      <a:prstDash val="solid"/>
                      <a:round/>
                      <a:headEnd type="none" w="med" len="med"/>
                      <a:tailEnd type="none" w="med" len="med"/>
                    </a:lnR>
                    <a:lnT w="12700" cap="flat" cmpd="sng" algn="ctr">
                      <a:solidFill>
                        <a:srgbClr val="E4E8EB"/>
                      </a:solidFill>
                      <a:prstDash val="solid"/>
                      <a:round/>
                      <a:headEnd type="none" w="med" len="med"/>
                      <a:tailEnd type="none" w="med" len="med"/>
                    </a:lnT>
                    <a:lnB w="12700" cap="flat" cmpd="sng" algn="ctr">
                      <a:solidFill>
                        <a:srgbClr val="E4E8EB"/>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887253">
                <a:tc>
                  <a:txBody>
                    <a:bodyPr/>
                    <a:lstStyle/>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en-US" altLang="zh-CN" sz="1600" dirty="0">
                          <a:solidFill>
                            <a:schemeClr val="dk1"/>
                          </a:solidFill>
                          <a:latin typeface="Archivo Narrow" panose="02000000000000000000" pitchFamily="50" charset="0"/>
                          <a:ea typeface="Open Sans"/>
                          <a:cs typeface="Open Sans" panose="02010600030101010101" charset="0"/>
                          <a:sym typeface="Open Sans"/>
                        </a:rPr>
                        <a:t>   support(AB) </a:t>
                      </a:r>
                    </a:p>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en-US" altLang="zh-CN" sz="1600" dirty="0">
                          <a:solidFill>
                            <a:schemeClr val="dk1"/>
                          </a:solidFill>
                          <a:latin typeface="Archivo Narrow" panose="02000000000000000000" pitchFamily="50" charset="0"/>
                          <a:ea typeface="Open Sans"/>
                          <a:cs typeface="Open Sans" panose="02010600030101010101" charset="0"/>
                          <a:sym typeface="Open Sans"/>
                        </a:rPr>
                        <a:t>= frequency(AB) / N </a:t>
                      </a:r>
                    </a:p>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en-US" altLang="zh-CN" sz="1600" dirty="0">
                          <a:solidFill>
                            <a:schemeClr val="dk1"/>
                          </a:solidFill>
                          <a:latin typeface="Archivo Narrow" panose="02000000000000000000" pitchFamily="50" charset="0"/>
                          <a:ea typeface="Open Sans"/>
                          <a:cs typeface="Open Sans" panose="02010600030101010101" charset="0"/>
                          <a:sym typeface="Open Sans"/>
                        </a:rPr>
                        <a:t>= 2/5</a:t>
                      </a:r>
                      <a:r>
                        <a:rPr lang="zh-CN" altLang="en-US" sz="1600" dirty="0">
                          <a:solidFill>
                            <a:schemeClr val="dk1"/>
                          </a:solidFill>
                          <a:latin typeface="Archivo Narrow" panose="02000000000000000000" pitchFamily="50" charset="0"/>
                          <a:ea typeface="Open Sans"/>
                          <a:cs typeface="Open Sans" panose="02010600030101010101" charset="0"/>
                          <a:sym typeface="Open Sans"/>
                        </a:rPr>
                        <a:t>  </a:t>
                      </a:r>
                      <a:endParaRPr lang="en-US" altLang="zh-CN" sz="1600" dirty="0">
                        <a:solidFill>
                          <a:schemeClr val="dk1"/>
                        </a:solidFill>
                        <a:latin typeface="Archivo Narrow" panose="02000000000000000000" pitchFamily="50" charset="0"/>
                        <a:ea typeface="Open Sans"/>
                        <a:cs typeface="Open Sans" panose="02010600030101010101" charset="0"/>
                        <a:sym typeface="Open Sans"/>
                      </a:endParaRPr>
                    </a:p>
                    <a:p>
                      <a:pPr marL="92075" lvl="0" indent="0" algn="l" rtl="0">
                        <a:lnSpc>
                          <a:spcPct val="115000"/>
                        </a:lnSpc>
                        <a:spcBef>
                          <a:spcPts val="0"/>
                        </a:spcBef>
                        <a:spcAft>
                          <a:spcPts val="0"/>
                        </a:spcAft>
                        <a:buClr>
                          <a:schemeClr val="dk1"/>
                        </a:buClr>
                        <a:buSzPct val="100000"/>
                        <a:buFont typeface="Arial" panose="020B0604020202020204" pitchFamily="34" charset="0"/>
                        <a:buNone/>
                      </a:pPr>
                      <a:endParaRPr lang="en-US" altLang="zh-CN" sz="1600" dirty="0">
                        <a:solidFill>
                          <a:schemeClr val="dk1"/>
                        </a:solidFill>
                        <a:latin typeface="Archivo Narrow" panose="02000000000000000000" pitchFamily="50" charset="0"/>
                        <a:ea typeface="Open Sans"/>
                        <a:cs typeface="Open Sans" panose="02010600030101010101" charset="0"/>
                        <a:sym typeface="Open Sans"/>
                      </a:endParaRPr>
                    </a:p>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如果想查看哪几种商品组合出现的次数较多，可以通过计算支持度来实现。</a:t>
                      </a:r>
                      <a:endParaRPr 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endParaRPr>
                    </a:p>
                  </a:txBody>
                  <a:tcPr marL="91425" marR="91425" marT="91425" marB="91425">
                    <a:lnL w="12700" cap="flat" cmpd="sng" algn="ctr">
                      <a:solidFill>
                        <a:srgbClr val="E4E8EB"/>
                      </a:solidFill>
                      <a:prstDash val="solid"/>
                      <a:round/>
                      <a:headEnd type="none" w="med" len="med"/>
                      <a:tailEnd type="none" w="med" len="med"/>
                    </a:lnL>
                    <a:lnR w="12700" cap="flat" cmpd="sng" algn="ctr">
                      <a:solidFill>
                        <a:srgbClr val="E4E8EB"/>
                      </a:solidFill>
                      <a:prstDash val="solid"/>
                      <a:round/>
                      <a:headEnd type="none" w="med" len="med"/>
                      <a:tailEnd type="none" w="med" len="med"/>
                    </a:lnR>
                    <a:lnT w="12700" cap="flat" cmpd="sng" algn="ctr">
                      <a:solidFill>
                        <a:srgbClr val="E4E8EB"/>
                      </a:solidFill>
                      <a:prstDash val="solid"/>
                      <a:round/>
                      <a:headEnd type="none" w="med" len="med"/>
                      <a:tailEnd type="none" w="med" len="med"/>
                    </a:lnT>
                    <a:lnB w="12700" cap="flat" cmpd="sng" algn="ctr">
                      <a:solidFill>
                        <a:srgbClr val="E4E8EB"/>
                      </a:solidFill>
                      <a:prstDash val="solid"/>
                      <a:round/>
                      <a:headEnd type="none" w="med" len="med"/>
                      <a:tailEnd type="none" w="med" len="med"/>
                    </a:lnB>
                  </a:tcPr>
                </a:tc>
                <a:tc>
                  <a:txBody>
                    <a:bodyPr/>
                    <a:lstStyle/>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en-US" sz="1600" dirty="0">
                          <a:solidFill>
                            <a:schemeClr val="dk1"/>
                          </a:solidFill>
                          <a:latin typeface="Archivo Narrow" panose="02000000000000000000" pitchFamily="50" charset="0"/>
                          <a:ea typeface="Open Sans"/>
                          <a:cs typeface="Open Sans" panose="02010600030101010101" charset="0"/>
                          <a:sym typeface="Open Sans"/>
                        </a:rPr>
                        <a:t>   confidence(A-&gt;B)</a:t>
                      </a:r>
                    </a:p>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en-US" sz="1600" dirty="0">
                          <a:solidFill>
                            <a:schemeClr val="dk1"/>
                          </a:solidFill>
                          <a:latin typeface="Archivo Narrow" panose="02000000000000000000" pitchFamily="50" charset="0"/>
                          <a:ea typeface="Open Sans"/>
                          <a:cs typeface="Open Sans" panose="02010600030101010101" charset="0"/>
                          <a:sym typeface="Open Sans"/>
                        </a:rPr>
                        <a:t>= support(AB) / support(A)</a:t>
                      </a:r>
                    </a:p>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en-US" sz="1600" dirty="0">
                          <a:solidFill>
                            <a:schemeClr val="dk1"/>
                          </a:solidFill>
                          <a:latin typeface="Archivo Narrow" panose="02000000000000000000" pitchFamily="50" charset="0"/>
                          <a:ea typeface="Open Sans"/>
                          <a:cs typeface="Open Sans" panose="02010600030101010101" charset="0"/>
                          <a:sym typeface="Open Sans"/>
                        </a:rPr>
                        <a:t>= 2/3</a:t>
                      </a:r>
                    </a:p>
                    <a:p>
                      <a:pPr marL="92075" lvl="0" indent="0" algn="l" rtl="0">
                        <a:lnSpc>
                          <a:spcPct val="115000"/>
                        </a:lnSpc>
                        <a:spcBef>
                          <a:spcPts val="0"/>
                        </a:spcBef>
                        <a:spcAft>
                          <a:spcPts val="0"/>
                        </a:spcAft>
                        <a:buClr>
                          <a:schemeClr val="dk1"/>
                        </a:buClr>
                        <a:buSzPct val="100000"/>
                        <a:buFont typeface="Arial" panose="020B0604020202020204" pitchFamily="34" charset="0"/>
                        <a:buNone/>
                      </a:pPr>
                      <a:endParaRPr lang="en-US" sz="1600" dirty="0">
                        <a:solidFill>
                          <a:schemeClr val="dk1"/>
                        </a:solidFill>
                        <a:latin typeface="Archivo Narrow" panose="02000000000000000000" pitchFamily="50" charset="0"/>
                        <a:ea typeface="Open Sans"/>
                        <a:cs typeface="Open Sans" panose="02010600030101010101" charset="0"/>
                        <a:sym typeface="Open Sans"/>
                      </a:endParaRPr>
                    </a:p>
                    <a:p>
                      <a:pPr marL="92075" marR="0" lvl="0" indent="0" algn="l" defTabSz="457200" rtl="0" eaLnBrk="1" fontAlgn="auto" latinLnBrk="0" hangingPunct="1">
                        <a:lnSpc>
                          <a:spcPct val="115000"/>
                        </a:lnSpc>
                        <a:spcBef>
                          <a:spcPts val="0"/>
                        </a:spcBef>
                        <a:spcAft>
                          <a:spcPts val="0"/>
                        </a:spcAft>
                        <a:buClr>
                          <a:schemeClr val="dk1"/>
                        </a:buClr>
                        <a:buSzPct val="100000"/>
                        <a:buFont typeface="Arial" panose="020B0604020202020204" pitchFamily="34" charset="0"/>
                        <a:buNone/>
                        <a:tabLst/>
                        <a:defRPr/>
                      </a:pP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简单地说，可信度就是指在出现了商品</a:t>
                      </a:r>
                      <a:r>
                        <a:rPr lang="en-US" altLang="zh-CN"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A</a:t>
                      </a: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的订单中，商品</a:t>
                      </a:r>
                      <a:r>
                        <a:rPr lang="en-US" altLang="zh-CN"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B</a:t>
                      </a: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也同时出现的概率有多大。</a:t>
                      </a:r>
                      <a:r>
                        <a:rPr lang="en-US" altLang="zh-CN"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X-&gt;Y</a:t>
                      </a: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与</a:t>
                      </a:r>
                      <a:r>
                        <a:rPr lang="en-US" altLang="zh-CN"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Y-&gt;X</a:t>
                      </a: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的置信度不相等</a:t>
                      </a:r>
                      <a:r>
                        <a:rPr lang="zh-CN" altLang="en-US" sz="1600" dirty="0">
                          <a:solidFill>
                            <a:schemeClr val="dk1"/>
                          </a:solidFill>
                          <a:latin typeface="Archivo Narrow" panose="02000000000000000000" pitchFamily="50" charset="0"/>
                          <a:ea typeface="Open Sans"/>
                          <a:cs typeface="Open Sans" panose="02010600030101010101" charset="0"/>
                          <a:sym typeface="Open Sans"/>
                        </a:rPr>
                        <a:t>。</a:t>
                      </a:r>
                      <a:endParaRPr lang="en-US" sz="1600" dirty="0">
                        <a:solidFill>
                          <a:schemeClr val="dk1"/>
                        </a:solidFill>
                        <a:latin typeface="Archivo Narrow" panose="02000000000000000000" pitchFamily="50" charset="0"/>
                        <a:ea typeface="Open Sans"/>
                        <a:cs typeface="Open Sans" panose="02010600030101010101" charset="0"/>
                        <a:sym typeface="Open Sans"/>
                      </a:endParaRPr>
                    </a:p>
                  </a:txBody>
                  <a:tcPr marL="91425" marR="91425" marT="91425" marB="91425">
                    <a:lnL w="12700" cap="flat" cmpd="sng" algn="ctr">
                      <a:solidFill>
                        <a:srgbClr val="E4E8EB"/>
                      </a:solidFill>
                      <a:prstDash val="solid"/>
                      <a:round/>
                      <a:headEnd type="none" w="med" len="med"/>
                      <a:tailEnd type="none" w="med" len="med"/>
                    </a:lnL>
                    <a:lnR w="12700" cap="flat" cmpd="sng" algn="ctr">
                      <a:solidFill>
                        <a:srgbClr val="E4E8EB"/>
                      </a:solidFill>
                      <a:prstDash val="solid"/>
                      <a:round/>
                      <a:headEnd type="none" w="med" len="med"/>
                      <a:tailEnd type="none" w="med" len="med"/>
                    </a:lnR>
                    <a:lnT w="12700" cap="flat" cmpd="sng" algn="ctr">
                      <a:solidFill>
                        <a:srgbClr val="E4E8EB"/>
                      </a:solidFill>
                      <a:prstDash val="solid"/>
                      <a:round/>
                      <a:headEnd type="none" w="med" len="med"/>
                      <a:tailEnd type="none" w="med" len="med"/>
                    </a:lnT>
                    <a:lnB w="12700" cap="flat" cmpd="sng" algn="ctr">
                      <a:solidFill>
                        <a:srgbClr val="E4E8EB"/>
                      </a:solidFill>
                      <a:prstDash val="solid"/>
                      <a:round/>
                      <a:headEnd type="none" w="med" len="med"/>
                      <a:tailEnd type="none" w="med" len="med"/>
                    </a:lnB>
                  </a:tcPr>
                </a:tc>
                <a:tc>
                  <a:txBody>
                    <a:bodyPr/>
                    <a:lstStyle/>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en-US" sz="1600" b="0" i="0" u="none" strike="noStrike" cap="none" dirty="0">
                          <a:solidFill>
                            <a:schemeClr val="tx1"/>
                          </a:solidFill>
                          <a:effectLst/>
                          <a:latin typeface="Archivo Narrow" panose="02000000000000000000" pitchFamily="50" charset="0"/>
                          <a:ea typeface="+mn-ea"/>
                          <a:cs typeface="+mn-cs"/>
                          <a:sym typeface="Arial"/>
                        </a:rPr>
                        <a:t>   lift(A-&gt;B)</a:t>
                      </a:r>
                    </a:p>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en-US" sz="1600" b="0" i="0" u="none" strike="noStrike" cap="none" dirty="0">
                          <a:solidFill>
                            <a:schemeClr val="tx1"/>
                          </a:solidFill>
                          <a:effectLst/>
                          <a:latin typeface="Archivo Narrow" panose="02000000000000000000" pitchFamily="50" charset="0"/>
                          <a:ea typeface="+mn-ea"/>
                          <a:cs typeface="+mn-cs"/>
                          <a:sym typeface="Arial"/>
                        </a:rPr>
                        <a:t>= confidence(A-&gt;B) / support(B) </a:t>
                      </a:r>
                    </a:p>
                    <a:p>
                      <a:pPr marL="92075" lvl="0" indent="0" algn="l" rtl="0">
                        <a:lnSpc>
                          <a:spcPct val="115000"/>
                        </a:lnSpc>
                        <a:spcBef>
                          <a:spcPts val="0"/>
                        </a:spcBef>
                        <a:spcAft>
                          <a:spcPts val="0"/>
                        </a:spcAft>
                        <a:buClr>
                          <a:schemeClr val="dk1"/>
                        </a:buClr>
                        <a:buSzPct val="100000"/>
                        <a:buFont typeface="Arial" panose="020B0604020202020204" pitchFamily="34" charset="0"/>
                        <a:buNone/>
                      </a:pPr>
                      <a:r>
                        <a:rPr lang="en-US" sz="1600" b="0" i="0" u="none" strike="noStrike" cap="none" dirty="0">
                          <a:solidFill>
                            <a:schemeClr val="tx1"/>
                          </a:solidFill>
                          <a:effectLst/>
                          <a:latin typeface="Archivo Narrow" panose="02000000000000000000" pitchFamily="50" charset="0"/>
                          <a:ea typeface="+mn-ea"/>
                          <a:cs typeface="+mn-cs"/>
                          <a:sym typeface="Arial"/>
                        </a:rPr>
                        <a:t>= 10/9</a:t>
                      </a:r>
                    </a:p>
                    <a:p>
                      <a:pPr marL="92075" lvl="0" indent="0" algn="l" rtl="0">
                        <a:lnSpc>
                          <a:spcPct val="115000"/>
                        </a:lnSpc>
                        <a:spcBef>
                          <a:spcPts val="0"/>
                        </a:spcBef>
                        <a:spcAft>
                          <a:spcPts val="0"/>
                        </a:spcAft>
                        <a:buClr>
                          <a:schemeClr val="dk1"/>
                        </a:buClr>
                        <a:buSzPct val="100000"/>
                        <a:buFont typeface="Arial" panose="020B0604020202020204" pitchFamily="34" charset="0"/>
                        <a:buNone/>
                      </a:pPr>
                      <a:endParaRPr lang="en-US" sz="1600" dirty="0">
                        <a:solidFill>
                          <a:schemeClr val="dk1"/>
                        </a:solidFill>
                        <a:latin typeface="Archivo Narrow" panose="02000000000000000000" pitchFamily="50" charset="0"/>
                        <a:ea typeface="Open Sans"/>
                        <a:cs typeface="Open Sans" panose="02010600030101010101" charset="0"/>
                        <a:sym typeface="Open Sans"/>
                      </a:endParaRPr>
                    </a:p>
                    <a:p>
                      <a:pPr marL="92075" marR="0" lvl="0" indent="0" algn="l" defTabSz="457200" rtl="0" eaLnBrk="1" fontAlgn="auto" latinLnBrk="0" hangingPunct="1">
                        <a:lnSpc>
                          <a:spcPct val="115000"/>
                        </a:lnSpc>
                        <a:spcBef>
                          <a:spcPts val="0"/>
                        </a:spcBef>
                        <a:spcAft>
                          <a:spcPts val="0"/>
                        </a:spcAft>
                        <a:buClr>
                          <a:schemeClr val="dk1"/>
                        </a:buClr>
                        <a:buSzPct val="100000"/>
                        <a:buFont typeface="Arial" panose="020B0604020202020204" pitchFamily="34" charset="0"/>
                        <a:buNone/>
                        <a:tabLst/>
                        <a:defRPr/>
                      </a:pP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提升度反映了“购买商品</a:t>
                      </a:r>
                      <a:r>
                        <a:rPr lang="en-US" altLang="zh-CN"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A</a:t>
                      </a: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”对购买商品</a:t>
                      </a:r>
                      <a:r>
                        <a:rPr lang="en-US" altLang="zh-CN"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B</a:t>
                      </a: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的出现概率发生了多大的变化。提升度大于</a:t>
                      </a:r>
                      <a:r>
                        <a:rPr lang="en-US" altLang="zh-CN"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1</a:t>
                      </a: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时，说明</a:t>
                      </a:r>
                      <a:r>
                        <a:rPr lang="en-US" altLang="zh-CN"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A-&gt;B</a:t>
                      </a:r>
                      <a:r>
                        <a:rPr lang="zh-CN" alt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rPr>
                        <a:t>有正向效果。</a:t>
                      </a:r>
                      <a:endParaRPr lang="en-US" sz="1600" dirty="0">
                        <a:solidFill>
                          <a:schemeClr val="dk1"/>
                        </a:solidFill>
                        <a:latin typeface="微软雅黑" panose="020B0503020204020204" pitchFamily="34" charset="-122"/>
                        <a:ea typeface="微软雅黑" panose="020B0503020204020204" pitchFamily="34" charset="-122"/>
                        <a:cs typeface="Open Sans" panose="02010600030101010101" charset="0"/>
                        <a:sym typeface="Open Sans"/>
                      </a:endParaRPr>
                    </a:p>
                  </a:txBody>
                  <a:tcPr marL="91425" marR="91425" marT="91425" marB="91425">
                    <a:lnL w="12700" cap="flat" cmpd="sng" algn="ctr">
                      <a:solidFill>
                        <a:srgbClr val="E4E8EB"/>
                      </a:solidFill>
                      <a:prstDash val="solid"/>
                      <a:round/>
                      <a:headEnd type="none" w="med" len="med"/>
                      <a:tailEnd type="none" w="med" len="med"/>
                    </a:lnL>
                    <a:lnR w="12700" cap="flat" cmpd="sng" algn="ctr">
                      <a:solidFill>
                        <a:srgbClr val="E4E8EB"/>
                      </a:solidFill>
                      <a:prstDash val="solid"/>
                      <a:round/>
                      <a:headEnd type="none" w="med" len="med"/>
                      <a:tailEnd type="none" w="med" len="med"/>
                    </a:lnR>
                    <a:lnT w="12700" cap="flat" cmpd="sng" algn="ctr">
                      <a:solidFill>
                        <a:srgbClr val="E4E8EB"/>
                      </a:solidFill>
                      <a:prstDash val="solid"/>
                      <a:round/>
                      <a:headEnd type="none" w="med" len="med"/>
                      <a:tailEnd type="none" w="med" len="med"/>
                    </a:lnT>
                    <a:lnB w="12700" cap="flat" cmpd="sng" algn="ctr">
                      <a:solidFill>
                        <a:srgbClr val="E4E8E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89752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xfrm>
            <a:off x="593725" y="354013"/>
            <a:ext cx="8165592" cy="428625"/>
          </a:xfrm>
          <a:prstGeom prst="rect">
            <a:avLst/>
          </a:prstGeom>
          <a:noFill/>
          <a:ln>
            <a:noFill/>
          </a:ln>
        </p:spPr>
        <p:txBody>
          <a:bodyPr spcFirstLastPara="1" wrap="square" lIns="91425" tIns="0" rIns="91425" bIns="0" anchor="b" anchorCtr="0">
            <a:noAutofit/>
          </a:bodyPr>
          <a:lstStyle/>
          <a:p>
            <a:pPr lvl="0"/>
            <a:r>
              <a:rPr lang="en-US" altLang="zh-CN" dirty="0" err="1"/>
              <a:t>Apriori</a:t>
            </a:r>
            <a:r>
              <a:rPr lang="zh-CN" altLang="en-US" dirty="0"/>
              <a:t>算法</a:t>
            </a:r>
            <a:endParaRPr sz="3000" b="1" i="0" u="none" strike="noStrike" cap="none" dirty="0">
              <a:solidFill>
                <a:schemeClr val="dk2"/>
              </a:solidFill>
              <a:latin typeface="Archivo Narrow"/>
              <a:ea typeface="Archivo Narrow"/>
              <a:cs typeface="Archivo Narrow"/>
              <a:sym typeface="Archivo Narrow"/>
            </a:endParaRPr>
          </a:p>
        </p:txBody>
      </p:sp>
      <p:sp>
        <p:nvSpPr>
          <p:cNvPr id="718" name="Google Shape;718;p119"/>
          <p:cNvSpPr txBox="1">
            <a:spLocks noGrp="1"/>
          </p:cNvSpPr>
          <p:nvPr>
            <p:ph type="body" idx="2"/>
          </p:nvPr>
        </p:nvSpPr>
        <p:spPr>
          <a:xfrm>
            <a:off x="4676521" y="902970"/>
            <a:ext cx="3955415" cy="3337560"/>
          </a:xfrm>
          <a:prstGeom prst="rect">
            <a:avLst/>
          </a:prstGeom>
          <a:noFill/>
          <a:ln>
            <a:noFill/>
          </a:ln>
        </p:spPr>
        <p:txBody>
          <a:bodyPr spcFirstLastPara="1" wrap="square" lIns="91425" tIns="45700" rIns="91425" bIns="45700" anchor="t" anchorCtr="0">
            <a:noAutofit/>
          </a:bodyPr>
          <a:lstStyle/>
          <a:p>
            <a:pPr marL="114300" indent="0">
              <a:buNone/>
            </a:pPr>
            <a:r>
              <a:rPr lang="zh-CN" altLang="en-US" sz="1600" dirty="0">
                <a:latin typeface="微软雅黑" panose="020B0503020204020204" pitchFamily="34" charset="-122"/>
                <a:ea typeface="微软雅黑" panose="020B0503020204020204" pitchFamily="34" charset="-122"/>
              </a:rPr>
              <a:t>可以通过遍历所有组合就能找出所有频繁项集。但时间太久，效率太低。</a:t>
            </a:r>
            <a:endParaRPr lang="en-US" altLang="zh-CN" sz="1600" dirty="0">
              <a:latin typeface="微软雅黑" panose="020B0503020204020204" pitchFamily="34" charset="-122"/>
              <a:ea typeface="微软雅黑" panose="020B0503020204020204" pitchFamily="34" charset="-122"/>
            </a:endParaRPr>
          </a:p>
          <a:p>
            <a:pPr marL="114300" indent="0">
              <a:buNone/>
            </a:pPr>
            <a:endParaRPr lang="en-US" altLang="zh-CN" sz="1600" dirty="0">
              <a:latin typeface="微软雅黑" panose="020B0503020204020204" pitchFamily="34" charset="-122"/>
              <a:ea typeface="微软雅黑" panose="020B0503020204020204" pitchFamily="34" charset="-122"/>
            </a:endParaRPr>
          </a:p>
          <a:p>
            <a:pPr marL="114300" indent="0">
              <a:buNone/>
            </a:pPr>
            <a:r>
              <a:rPr lang="en-US" altLang="zh-CN" sz="1600" dirty="0" err="1">
                <a:latin typeface="微软雅黑" panose="020B0503020204020204" pitchFamily="34" charset="-122"/>
                <a:ea typeface="微软雅黑" panose="020B0503020204020204" pitchFamily="34" charset="-122"/>
              </a:rPr>
              <a:t>Apriori</a:t>
            </a:r>
            <a:r>
              <a:rPr lang="zh-CN" altLang="en-US" sz="1600" dirty="0">
                <a:latin typeface="微软雅黑" panose="020B0503020204020204" pitchFamily="34" charset="-122"/>
                <a:ea typeface="微软雅黑" panose="020B0503020204020204" pitchFamily="34" charset="-122"/>
              </a:rPr>
              <a:t>的作用是根据物品间的支持度找出物品中的频繁项集。其核心思想是：</a:t>
            </a:r>
            <a:endParaRPr lang="en-US" altLang="zh-CN" sz="1600" dirty="0">
              <a:latin typeface="微软雅黑" panose="020B0503020204020204" pitchFamily="34" charset="-122"/>
              <a:ea typeface="微软雅黑" panose="020B0503020204020204" pitchFamily="34" charset="-122"/>
            </a:endParaRPr>
          </a:p>
          <a:p>
            <a:pPr marL="114300" indent="0">
              <a:buNone/>
            </a:pPr>
            <a:r>
              <a:rPr lang="zh-CN" altLang="en-US" sz="1600" b="1" i="1" dirty="0">
                <a:solidFill>
                  <a:schemeClr val="accent1"/>
                </a:solidFill>
                <a:latin typeface="微软雅黑" panose="020B0503020204020204" pitchFamily="34" charset="-122"/>
                <a:ea typeface="微软雅黑" panose="020B0503020204020204" pitchFamily="34" charset="-122"/>
              </a:rPr>
              <a:t>某个项集是频繁的，那么它的所有子集也是频繁的。</a:t>
            </a:r>
            <a:endParaRPr lang="en-US" altLang="zh-CN" sz="1600" b="1" i="1" dirty="0">
              <a:solidFill>
                <a:schemeClr val="accent1"/>
              </a:solidFill>
              <a:latin typeface="微软雅黑" panose="020B0503020204020204" pitchFamily="34" charset="-122"/>
              <a:ea typeface="微软雅黑" panose="020B0503020204020204" pitchFamily="34" charset="-122"/>
            </a:endParaRPr>
          </a:p>
          <a:p>
            <a:pPr marL="114300" indent="0">
              <a:buNone/>
            </a:pPr>
            <a:r>
              <a:rPr lang="zh-CN" altLang="en-US" sz="1600" b="1" i="1" dirty="0">
                <a:solidFill>
                  <a:schemeClr val="accent1"/>
                </a:solidFill>
                <a:latin typeface="微软雅黑" panose="020B0503020204020204" pitchFamily="34" charset="-122"/>
                <a:ea typeface="微软雅黑" panose="020B0503020204020204" pitchFamily="34" charset="-122"/>
              </a:rPr>
              <a:t>如果一个项集是非频繁项集，那么它的所有超集也是非频繁项集。</a:t>
            </a:r>
            <a:endParaRPr lang="en-US" altLang="zh-CN" sz="1600" b="1" i="1" dirty="0">
              <a:solidFill>
                <a:schemeClr val="accent1"/>
              </a:solidFill>
              <a:latin typeface="微软雅黑" panose="020B0503020204020204" pitchFamily="34" charset="-122"/>
              <a:ea typeface="微软雅黑" panose="020B0503020204020204" pitchFamily="34" charset="-122"/>
            </a:endParaRPr>
          </a:p>
          <a:p>
            <a:pPr marL="114300" indent="0">
              <a:buNone/>
            </a:pPr>
            <a:endParaRPr lang="en-US" altLang="zh-CN" sz="1600" dirty="0">
              <a:latin typeface="微软雅黑" panose="020B0503020204020204" pitchFamily="34" charset="-122"/>
              <a:ea typeface="微软雅黑" panose="020B0503020204020204" pitchFamily="34" charset="-122"/>
            </a:endParaRPr>
          </a:p>
          <a:p>
            <a:pPr marL="114300" indent="0">
              <a:buNone/>
            </a:pPr>
            <a:r>
              <a:rPr lang="zh-CN" altLang="en-US" sz="1600" dirty="0">
                <a:latin typeface="微软雅黑" panose="020B0503020204020204" pitchFamily="34" charset="-122"/>
                <a:ea typeface="微软雅黑" panose="020B0503020204020204" pitchFamily="34" charset="-122"/>
              </a:rPr>
              <a:t>要使用</a:t>
            </a:r>
            <a:r>
              <a:rPr lang="en-US" altLang="zh-CN" sz="1600" dirty="0" err="1">
                <a:latin typeface="微软雅黑" panose="020B0503020204020204" pitchFamily="34" charset="-122"/>
                <a:ea typeface="微软雅黑" panose="020B0503020204020204" pitchFamily="34" charset="-122"/>
              </a:rPr>
              <a:t>Apriori</a:t>
            </a:r>
            <a:r>
              <a:rPr lang="zh-CN" altLang="en-US" sz="1600" dirty="0">
                <a:latin typeface="微软雅黑" panose="020B0503020204020204" pitchFamily="34" charset="-122"/>
                <a:ea typeface="微软雅黑" panose="020B0503020204020204" pitchFamily="34" charset="-122"/>
              </a:rPr>
              <a:t>算法，我们需要提供两个参数，</a:t>
            </a:r>
            <a:r>
              <a:rPr lang="zh-CN" altLang="en-US" sz="1600" b="1" dirty="0">
                <a:latin typeface="微软雅黑" panose="020B0503020204020204" pitchFamily="34" charset="-122"/>
                <a:ea typeface="微软雅黑" panose="020B0503020204020204" pitchFamily="34" charset="-122"/>
              </a:rPr>
              <a:t>数据集</a:t>
            </a:r>
            <a:r>
              <a:rPr lang="zh-CN" altLang="en-US" sz="1600" dirty="0">
                <a:latin typeface="微软雅黑" panose="020B0503020204020204" pitchFamily="34" charset="-122"/>
                <a:ea typeface="微软雅黑" panose="020B0503020204020204" pitchFamily="34" charset="-122"/>
              </a:rPr>
              <a:t>和</a:t>
            </a:r>
            <a:r>
              <a:rPr lang="zh-CN" altLang="en-US" sz="1600" b="1" dirty="0">
                <a:latin typeface="微软雅黑" panose="020B0503020204020204" pitchFamily="34" charset="-122"/>
                <a:ea typeface="微软雅黑" panose="020B0503020204020204" pitchFamily="34" charset="-122"/>
              </a:rPr>
              <a:t>最小支持度</a:t>
            </a:r>
            <a:r>
              <a:rPr lang="zh-CN" altLang="en-US" sz="1600" dirty="0">
                <a:latin typeface="微软雅黑" panose="020B0503020204020204" pitchFamily="34" charset="-122"/>
                <a:ea typeface="微软雅黑" panose="020B0503020204020204" pitchFamily="34" charset="-122"/>
              </a:rPr>
              <a:t>。</a:t>
            </a:r>
            <a:endParaRPr lang="en-US" sz="1600" b="0" i="0" u="none" strike="noStrike" cap="none" dirty="0">
              <a:solidFill>
                <a:schemeClr val="dk2"/>
              </a:solidFill>
              <a:latin typeface="微软雅黑" panose="020B0503020204020204" pitchFamily="34" charset="-122"/>
              <a:ea typeface="微软雅黑" panose="020B0503020204020204" pitchFamily="34" charset="-122"/>
              <a:sym typeface="Open Sans"/>
            </a:endParaRPr>
          </a:p>
          <a:p>
            <a:pPr marL="114300" indent="0">
              <a:buNone/>
            </a:pPr>
            <a:endParaRPr sz="1000" b="0" i="0" u="none" strike="noStrike" cap="none" dirty="0">
              <a:solidFill>
                <a:schemeClr val="dk2"/>
              </a:solidFill>
              <a:latin typeface="微软雅黑" panose="020B0503020204020204" pitchFamily="34" charset="-122"/>
              <a:ea typeface="微软雅黑" panose="020B0503020204020204" pitchFamily="34" charset="-122"/>
              <a:sym typeface="Open Sans"/>
            </a:endParaRPr>
          </a:p>
        </p:txBody>
      </p:sp>
      <p:pic>
        <p:nvPicPr>
          <p:cNvPr id="4" name="Picture 3" descr="Apriori算法中的非频繁项集">
            <a:extLst>
              <a:ext uri="{FF2B5EF4-FFF2-40B4-BE49-F238E27FC236}">
                <a16:creationId xmlns:a16="http://schemas.microsoft.com/office/drawing/2014/main" id="{052F7D0E-D5ED-4606-A532-69A8351308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6616" y="1275302"/>
            <a:ext cx="4215384" cy="2592896"/>
          </a:xfrm>
          <a:prstGeom prst="rect">
            <a:avLst/>
          </a:prstGeom>
          <a:noFill/>
          <a:ln>
            <a:noFill/>
          </a:ln>
        </p:spPr>
      </p:pic>
    </p:spTree>
    <p:extLst>
      <p:ext uri="{BB962C8B-B14F-4D97-AF65-F5344CB8AC3E}">
        <p14:creationId xmlns:p14="http://schemas.microsoft.com/office/powerpoint/2010/main" val="284223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4" name="Picture 3">
            <a:extLst>
              <a:ext uri="{FF2B5EF4-FFF2-40B4-BE49-F238E27FC236}">
                <a16:creationId xmlns:a16="http://schemas.microsoft.com/office/drawing/2014/main" id="{BA771D14-921D-43BA-822B-515BB38621D3}"/>
              </a:ext>
            </a:extLst>
          </p:cNvPr>
          <p:cNvPicPr>
            <a:picLocks noChangeAspect="1"/>
          </p:cNvPicPr>
          <p:nvPr/>
        </p:nvPicPr>
        <p:blipFill>
          <a:blip r:embed="rId3">
            <a:alphaModFix amt="70000"/>
          </a:blip>
          <a:srcRect/>
          <a:stretch/>
        </p:blipFill>
        <p:spPr>
          <a:xfrm>
            <a:off x="173736" y="0"/>
            <a:ext cx="8970264" cy="5143500"/>
          </a:xfrm>
          <a:prstGeom prst="rect">
            <a:avLst/>
          </a:prstGeom>
        </p:spPr>
      </p:pic>
      <p:pic>
        <p:nvPicPr>
          <p:cNvPr id="698" name="Google Shape;698;p117"/>
          <p:cNvPicPr preferRelativeResize="0"/>
          <p:nvPr/>
        </p:nvPicPr>
        <p:blipFill rotWithShape="1">
          <a:blip r:embed="rId4">
            <a:alphaModFix/>
          </a:blip>
          <a:srcRect/>
          <a:stretch/>
        </p:blipFill>
        <p:spPr>
          <a:xfrm>
            <a:off x="8615032" y="0"/>
            <a:ext cx="235950" cy="339302"/>
          </a:xfrm>
          <a:prstGeom prst="rect">
            <a:avLst/>
          </a:prstGeom>
          <a:noFill/>
          <a:ln>
            <a:noFill/>
          </a:ln>
        </p:spPr>
      </p:pic>
      <p:sp>
        <p:nvSpPr>
          <p:cNvPr id="6" name="Google Shape;768;p124">
            <a:extLst>
              <a:ext uri="{FF2B5EF4-FFF2-40B4-BE49-F238E27FC236}">
                <a16:creationId xmlns:a16="http://schemas.microsoft.com/office/drawing/2014/main" id="{A2747A9C-D50F-409A-9F1B-8768BC0D627E}"/>
              </a:ext>
            </a:extLst>
          </p:cNvPr>
          <p:cNvSpPr txBox="1">
            <a:spLocks/>
          </p:cNvSpPr>
          <p:nvPr/>
        </p:nvSpPr>
        <p:spPr>
          <a:xfrm>
            <a:off x="624840" y="518622"/>
            <a:ext cx="8046600" cy="4389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Archivo Narrow"/>
              <a:buNone/>
              <a:defRPr sz="3000" b="1" i="0" u="none" strike="noStrike" cap="none">
                <a:solidFill>
                  <a:schemeClr val="dk2"/>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1400"/>
              <a:buFont typeface="Archivo Narrow"/>
              <a:buNone/>
              <a:defRPr sz="1800" b="0" i="0" u="none" strike="noStrike" cap="none">
                <a:solidFill>
                  <a:srgbClr val="000000"/>
                </a:solidFill>
                <a:latin typeface="Archivo Narrow"/>
                <a:ea typeface="Archivo Narrow"/>
                <a:cs typeface="Archivo Narrow"/>
                <a:sym typeface="Archivo Narrow"/>
              </a:defRPr>
            </a:lvl9pPr>
          </a:lstStyle>
          <a:p>
            <a:pPr>
              <a:buSzPts val="4200"/>
              <a:buFont typeface="Arial"/>
              <a:buNone/>
            </a:pPr>
            <a:r>
              <a:rPr lang="zh-CN" altLang="en-US" sz="5000" dirty="0">
                <a:solidFill>
                  <a:schemeClr val="tx1"/>
                </a:solidFill>
                <a:effectLst>
                  <a:outerShdw blurRad="50800" dist="38100" dir="2700000" algn="tl" rotWithShape="0">
                    <a:prstClr val="black">
                      <a:alpha val="40000"/>
                    </a:prstClr>
                  </a:outerShdw>
                </a:effectLst>
              </a:rPr>
              <a:t>实践案例</a:t>
            </a:r>
            <a:endParaRPr lang="en-US" sz="5000" dirty="0">
              <a:solidFill>
                <a:schemeClr val="tx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1643027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ielsen Widescreen Texture 1">
  <a:themeElements>
    <a:clrScheme name="Custom 1">
      <a:dk1>
        <a:srgbClr val="000000"/>
      </a:dk1>
      <a:lt1>
        <a:srgbClr val="FFFFFF"/>
      </a:lt1>
      <a:dk2>
        <a:srgbClr val="000000"/>
      </a:dk2>
      <a:lt2>
        <a:srgbClr val="707276"/>
      </a:lt2>
      <a:accent1>
        <a:srgbClr val="00AEEF"/>
      </a:accent1>
      <a:accent2>
        <a:srgbClr val="B21DAC"/>
      </a:accent2>
      <a:accent3>
        <a:srgbClr val="8DC63F"/>
      </a:accent3>
      <a:accent4>
        <a:srgbClr val="FFB100"/>
      </a:accent4>
      <a:accent5>
        <a:srgbClr val="DC0015"/>
      </a:accent5>
      <a:accent6>
        <a:srgbClr val="000000"/>
      </a:accent6>
      <a:hlink>
        <a:srgbClr val="B21DAC"/>
      </a:hlink>
      <a:folHlink>
        <a:srgbClr val="DC00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1412</TotalTime>
  <Words>4375</Words>
  <Application>Microsoft Office PowerPoint</Application>
  <PresentationFormat>On-screen Show (16:9)</PresentationFormat>
  <Paragraphs>352</Paragraphs>
  <Slides>21</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Calibri</vt:lpstr>
      <vt:lpstr>Archivo Narrow</vt:lpstr>
      <vt:lpstr>Open Sans</vt:lpstr>
      <vt:lpstr>Arial</vt:lpstr>
      <vt:lpstr>微软雅黑</vt:lpstr>
      <vt:lpstr>Simple Light</vt:lpstr>
      <vt:lpstr>Nielsen Widescreen Texture 1</vt:lpstr>
      <vt:lpstr>尼尔森购物篮分析 服务介绍</vt:lpstr>
      <vt:lpstr>目录</vt:lpstr>
      <vt:lpstr>PowerPoint Presentation</vt:lpstr>
      <vt:lpstr>购物篮分析</vt:lpstr>
      <vt:lpstr>基本概念</vt:lpstr>
      <vt:lpstr>举例说明</vt:lpstr>
      <vt:lpstr>举例说明</vt:lpstr>
      <vt:lpstr>Apriori算法</vt:lpstr>
      <vt:lpstr>PowerPoint Presentation</vt:lpstr>
      <vt:lpstr>Instacart 购物篮分析</vt:lpstr>
      <vt:lpstr>数据</vt:lpstr>
      <vt:lpstr>数据 -- 产品数量</vt:lpstr>
      <vt:lpstr>数据 – 销售数量</vt:lpstr>
      <vt:lpstr>频繁项集</vt:lpstr>
      <vt:lpstr>关联规则</vt:lpstr>
      <vt:lpstr>PowerPoint Presentation</vt:lpstr>
      <vt:lpstr>实际应用</vt:lpstr>
      <vt:lpstr>项目要点</vt:lpstr>
      <vt:lpstr>项目时间表</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TWO-LINE HEADLINE GOES HERE</dc:title>
  <dc:creator>Ma, Sean X</dc:creator>
  <cp:lastModifiedBy>Ma, Sean X</cp:lastModifiedBy>
  <cp:revision>83</cp:revision>
  <dcterms:modified xsi:type="dcterms:W3CDTF">2020-10-16T02:38:21Z</dcterms:modified>
</cp:coreProperties>
</file>